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1254FD5F-CFEA-43EC-B24D-19D39C5244F8}" type="datetimeFigureOut">
              <a:rPr lang="es-ES" smtClean="0"/>
              <a:pPr/>
              <a:t>04/12/2018</a:t>
            </a:fld>
            <a:endParaRPr lang="es-ES"/>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D6ECBA2E-46C7-4BE3-BAAE-16B057C39889}" type="slidenum">
              <a:rPr lang="es-ES" smtClean="0"/>
              <a:pPr/>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254FD5F-CFEA-43EC-B24D-19D39C5244F8}" type="datetimeFigureOut">
              <a:rPr lang="es-ES" smtClean="0"/>
              <a:pPr/>
              <a:t>04/12/2018</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D6ECBA2E-46C7-4BE3-BAAE-16B057C3988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254FD5F-CFEA-43EC-B24D-19D39C5244F8}" type="datetimeFigureOut">
              <a:rPr lang="es-ES" smtClean="0"/>
              <a:pPr/>
              <a:t>04/12/2018</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D6ECBA2E-46C7-4BE3-BAAE-16B057C39889}"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254FD5F-CFEA-43EC-B24D-19D39C5244F8}" type="datetimeFigureOut">
              <a:rPr lang="es-ES" smtClean="0"/>
              <a:pPr/>
              <a:t>04/12/2018</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D6ECBA2E-46C7-4BE3-BAAE-16B057C39889}"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1254FD5F-CFEA-43EC-B24D-19D39C5244F8}" type="datetimeFigureOut">
              <a:rPr lang="es-ES" smtClean="0"/>
              <a:pPr/>
              <a:t>04/12/2018</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D6ECBA2E-46C7-4BE3-BAAE-16B057C39889}" type="slidenum">
              <a:rPr lang="es-ES" smtClean="0"/>
              <a:pPr/>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1254FD5F-CFEA-43EC-B24D-19D39C5244F8}" type="datetimeFigureOut">
              <a:rPr lang="es-ES" smtClean="0"/>
              <a:pPr/>
              <a:t>04/12/2018</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D6ECBA2E-46C7-4BE3-BAAE-16B057C39889}"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1254FD5F-CFEA-43EC-B24D-19D39C5244F8}" type="datetimeFigureOut">
              <a:rPr lang="es-ES" smtClean="0"/>
              <a:pPr/>
              <a:t>04/12/2018</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D6ECBA2E-46C7-4BE3-BAAE-16B057C39889}"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1254FD5F-CFEA-43EC-B24D-19D39C5244F8}" type="datetimeFigureOut">
              <a:rPr lang="es-ES" smtClean="0"/>
              <a:pPr/>
              <a:t>04/12/2018</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D6ECBA2E-46C7-4BE3-BAAE-16B057C39889}"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1254FD5F-CFEA-43EC-B24D-19D39C5244F8}" type="datetimeFigureOut">
              <a:rPr lang="es-ES" smtClean="0"/>
              <a:pPr/>
              <a:t>04/12/2018</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D6ECBA2E-46C7-4BE3-BAAE-16B057C39889}" type="slidenum">
              <a:rPr lang="es-ES" smtClean="0"/>
              <a:pPr/>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1254FD5F-CFEA-43EC-B24D-19D39C5244F8}" type="datetimeFigureOut">
              <a:rPr lang="es-ES" smtClean="0"/>
              <a:pPr/>
              <a:t>04/12/2018</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D6ECBA2E-46C7-4BE3-BAAE-16B057C39889}"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1254FD5F-CFEA-43EC-B24D-19D39C5244F8}" type="datetimeFigureOut">
              <a:rPr lang="es-ES" smtClean="0"/>
              <a:pPr/>
              <a:t>04/12/2018</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D6ECBA2E-46C7-4BE3-BAAE-16B057C39889}" type="slidenum">
              <a:rPr lang="es-ES" smtClean="0"/>
              <a:pPr/>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254FD5F-CFEA-43EC-B24D-19D39C5244F8}" type="datetimeFigureOut">
              <a:rPr lang="es-ES" smtClean="0"/>
              <a:pPr/>
              <a:t>04/12/2018</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6ECBA2E-46C7-4BE3-BAAE-16B057C39889}" type="slidenum">
              <a:rPr lang="es-ES" smtClean="0"/>
              <a:pPr/>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124744"/>
            <a:ext cx="7772400" cy="1470025"/>
          </a:xfrm>
        </p:spPr>
        <p:txBody>
          <a:bodyPr/>
          <a:lstStyle/>
          <a:p>
            <a:r>
              <a:rPr lang="es-ES" dirty="0" smtClean="0"/>
              <a:t>FISIOTERAPIA Y REHABILITACIÓN</a:t>
            </a:r>
            <a:endParaRPr lang="es-ES" dirty="0"/>
          </a:p>
        </p:txBody>
      </p:sp>
      <p:sp>
        <p:nvSpPr>
          <p:cNvPr id="3" name="2 Subtítulo"/>
          <p:cNvSpPr>
            <a:spLocks noGrp="1"/>
          </p:cNvSpPr>
          <p:nvPr>
            <p:ph type="subTitle" idx="1"/>
          </p:nvPr>
        </p:nvSpPr>
        <p:spPr>
          <a:xfrm>
            <a:off x="971600" y="3212976"/>
            <a:ext cx="6400800" cy="1752600"/>
          </a:xfrm>
        </p:spPr>
        <p:txBody>
          <a:bodyPr/>
          <a:lstStyle/>
          <a:p>
            <a:r>
              <a:rPr lang="es-ES" dirty="0" smtClean="0"/>
              <a:t>Ensayo de la tesis</a:t>
            </a:r>
          </a:p>
          <a:p>
            <a:r>
              <a:rPr lang="es-ES" dirty="0" smtClean="0"/>
              <a:t>Paciente: Floc</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Reseña</a:t>
            </a:r>
            <a:endParaRPr lang="es-ES" dirty="0"/>
          </a:p>
        </p:txBody>
      </p:sp>
      <p:sp>
        <p:nvSpPr>
          <p:cNvPr id="3" name="2 Marcador de contenido"/>
          <p:cNvSpPr>
            <a:spLocks noGrp="1"/>
          </p:cNvSpPr>
          <p:nvPr>
            <p:ph idx="1"/>
          </p:nvPr>
        </p:nvSpPr>
        <p:spPr>
          <a:xfrm>
            <a:off x="1403648" y="1484784"/>
            <a:ext cx="4824536" cy="2736304"/>
          </a:xfrm>
        </p:spPr>
        <p:txBody>
          <a:bodyPr>
            <a:normAutofit/>
          </a:bodyPr>
          <a:lstStyle/>
          <a:p>
            <a:pPr lvl="0" algn="just"/>
            <a:r>
              <a:rPr lang="es-ES" sz="1400" dirty="0" smtClean="0"/>
              <a:t>Paciente: Floc</a:t>
            </a:r>
          </a:p>
          <a:p>
            <a:pPr lvl="0" algn="just"/>
            <a:r>
              <a:rPr lang="es-ES" sz="1400" dirty="0" smtClean="0"/>
              <a:t>Especie, raza y sexo: Canino. Bichón Frisé. Macho.</a:t>
            </a:r>
          </a:p>
          <a:p>
            <a:pPr lvl="0" algn="just"/>
            <a:r>
              <a:rPr lang="es-ES" sz="1400" dirty="0" smtClean="0"/>
              <a:t>Esterilizado (Criptórquido)</a:t>
            </a:r>
          </a:p>
          <a:p>
            <a:pPr lvl="0" algn="just"/>
            <a:r>
              <a:rPr lang="es-ES" sz="1400" dirty="0" smtClean="0"/>
              <a:t>Edad: 17 años</a:t>
            </a:r>
          </a:p>
          <a:p>
            <a:pPr lvl="0" algn="just"/>
            <a:r>
              <a:rPr lang="es-ES" sz="1400" dirty="0" smtClean="0"/>
              <a:t>Peso: 7’5 kg</a:t>
            </a:r>
          </a:p>
          <a:p>
            <a:pPr lvl="0" algn="just"/>
            <a:r>
              <a:rPr lang="es-ES" sz="1400" dirty="0" smtClean="0"/>
              <a:t>Vive en un piso</a:t>
            </a:r>
          </a:p>
          <a:p>
            <a:pPr lvl="0" algn="just"/>
            <a:r>
              <a:rPr lang="es-ES" sz="1400" dirty="0" smtClean="0"/>
              <a:t>Poco activo. Con algunos signos de demencia senil.</a:t>
            </a:r>
          </a:p>
          <a:p>
            <a:endParaRPr lang="es-ES" dirty="0"/>
          </a:p>
        </p:txBody>
      </p:sp>
      <p:pic>
        <p:nvPicPr>
          <p:cNvPr id="4" name="3 Imagen" descr="20180820_001433.png"/>
          <p:cNvPicPr>
            <a:picLocks noChangeAspect="1"/>
          </p:cNvPicPr>
          <p:nvPr/>
        </p:nvPicPr>
        <p:blipFill>
          <a:blip r:embed="rId2" cstate="print"/>
          <a:srcRect l="7208" t="17904" r="8096" b="13723"/>
          <a:stretch>
            <a:fillRect/>
          </a:stretch>
        </p:blipFill>
        <p:spPr>
          <a:xfrm>
            <a:off x="2843808" y="4005064"/>
            <a:ext cx="4032448" cy="240230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Anamnesis</a:t>
            </a:r>
            <a:endParaRPr lang="es-ES" dirty="0"/>
          </a:p>
        </p:txBody>
      </p:sp>
      <p:sp>
        <p:nvSpPr>
          <p:cNvPr id="3" name="2 Marcador de contenido"/>
          <p:cNvSpPr>
            <a:spLocks noGrp="1"/>
          </p:cNvSpPr>
          <p:nvPr>
            <p:ph idx="1"/>
          </p:nvPr>
        </p:nvSpPr>
        <p:spPr>
          <a:xfrm>
            <a:off x="1187624" y="1412776"/>
            <a:ext cx="7498080" cy="4800600"/>
          </a:xfrm>
        </p:spPr>
        <p:txBody>
          <a:bodyPr>
            <a:normAutofit/>
          </a:bodyPr>
          <a:lstStyle/>
          <a:p>
            <a:pPr algn="just">
              <a:lnSpc>
                <a:spcPct val="150000"/>
              </a:lnSpc>
            </a:pPr>
            <a:r>
              <a:rPr lang="es-ES" sz="1500" dirty="0" smtClean="0">
                <a:latin typeface="Arial" pitchFamily="34" charset="0"/>
                <a:cs typeface="Arial" pitchFamily="34" charset="0"/>
              </a:rPr>
              <a:t>Floc, a 12 años empezó con cojeras en ambas patas anteriores y de forma alternante. En ocasiones de quedaba clavado, sin moverse y giraba la cabeza hacia un lado. A los pocos minutos volvía a su estado normal.</a:t>
            </a:r>
          </a:p>
          <a:p>
            <a:pPr algn="just">
              <a:lnSpc>
                <a:spcPct val="150000"/>
              </a:lnSpc>
            </a:pPr>
            <a:r>
              <a:rPr lang="es-ES" sz="1500" dirty="0" smtClean="0">
                <a:latin typeface="Arial" pitchFamily="34" charset="0"/>
                <a:cs typeface="Arial" pitchFamily="34" charset="0"/>
              </a:rPr>
              <a:t>Des de los 12 años hasta ahora su movilidad se ha ido reduciendo. Actualmente (des de los 15-16 años), no sube ni baja escaleras, no corre ni trota, levanta la pata para mear pero enseguida la baja, le cuesta pasar obstáculos y en ocasiones cae con las patas estiradas y le cuesta levantarse (se levanta mucho mejor si el suelo no es liso ni resbaladizo, por ej. moquetas, alfombras, goma…). Le cuesta tumbarse en una posición que le sea cómoda, en ocasiones se deja caer deslizando las patas.</a:t>
            </a:r>
          </a:p>
          <a:p>
            <a:pPr algn="just">
              <a:lnSpc>
                <a:spcPct val="150000"/>
              </a:lnSpc>
            </a:pPr>
            <a:r>
              <a:rPr lang="es-ES" sz="1500" dirty="0" smtClean="0">
                <a:latin typeface="Arial" pitchFamily="34" charset="0"/>
                <a:cs typeface="Arial" pitchFamily="34" charset="0"/>
              </a:rPr>
              <a:t>Le diagnosticaron artrosis y le recetaron </a:t>
            </a:r>
            <a:r>
              <a:rPr lang="es-ES" sz="1500" dirty="0" err="1" smtClean="0">
                <a:latin typeface="Arial" pitchFamily="34" charset="0"/>
                <a:cs typeface="Arial" pitchFamily="34" charset="0"/>
              </a:rPr>
              <a:t>Rimadyl</a:t>
            </a:r>
            <a:r>
              <a:rPr lang="es-ES" sz="1500" dirty="0" smtClean="0">
                <a:latin typeface="Arial" pitchFamily="34" charset="0"/>
                <a:cs typeface="Arial" pitchFamily="34" charset="0"/>
              </a:rPr>
              <a:t> (antiinflamatorio no esteroide) para cuando presentara más cojera de lo normal, dolor o para los episodios donde se quedara inmóvil. Con el antiinflamatorio mejora.</a:t>
            </a:r>
          </a:p>
          <a:p>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Otras </a:t>
            </a:r>
            <a:r>
              <a:rPr lang="es-ES" dirty="0" err="1" smtClean="0"/>
              <a:t>patologias</a:t>
            </a:r>
            <a:r>
              <a:rPr lang="es-ES" dirty="0" smtClean="0"/>
              <a:t>…</a:t>
            </a:r>
            <a:endParaRPr lang="es-ES" dirty="0"/>
          </a:p>
        </p:txBody>
      </p:sp>
      <p:sp>
        <p:nvSpPr>
          <p:cNvPr id="3" name="2 Marcador de contenido"/>
          <p:cNvSpPr>
            <a:spLocks noGrp="1"/>
          </p:cNvSpPr>
          <p:nvPr>
            <p:ph idx="1"/>
          </p:nvPr>
        </p:nvSpPr>
        <p:spPr/>
        <p:txBody>
          <a:bodyPr/>
          <a:lstStyle/>
          <a:p>
            <a:pPr lvl="0" algn="just">
              <a:lnSpc>
                <a:spcPct val="150000"/>
              </a:lnSpc>
            </a:pPr>
            <a:r>
              <a:rPr lang="es-ES" sz="1600" dirty="0" smtClean="0">
                <a:latin typeface="Arial" pitchFamily="34" charset="0"/>
                <a:cs typeface="Arial" pitchFamily="34" charset="0"/>
              </a:rPr>
              <a:t>Tiene insuficiencia cardiaca (para ello se toma </a:t>
            </a:r>
            <a:r>
              <a:rPr lang="es-ES" sz="1600" dirty="0" err="1" smtClean="0">
                <a:latin typeface="Arial" pitchFamily="34" charset="0"/>
                <a:cs typeface="Arial" pitchFamily="34" charset="0"/>
              </a:rPr>
              <a:t>Benazecare</a:t>
            </a:r>
            <a:r>
              <a:rPr lang="es-ES" sz="1600" dirty="0" smtClean="0">
                <a:latin typeface="Arial" pitchFamily="34" charset="0"/>
                <a:cs typeface="Arial" pitchFamily="34" charset="0"/>
              </a:rPr>
              <a:t>)</a:t>
            </a:r>
          </a:p>
          <a:p>
            <a:pPr lvl="0" algn="just">
              <a:lnSpc>
                <a:spcPct val="150000"/>
              </a:lnSpc>
            </a:pPr>
            <a:r>
              <a:rPr lang="es-ES" sz="1600" dirty="0" smtClean="0">
                <a:latin typeface="Arial" pitchFamily="34" charset="0"/>
                <a:cs typeface="Arial" pitchFamily="34" charset="0"/>
              </a:rPr>
              <a:t>Gingivitis (</a:t>
            </a:r>
            <a:r>
              <a:rPr lang="es-ES" sz="1600" dirty="0" err="1" smtClean="0">
                <a:latin typeface="Arial" pitchFamily="34" charset="0"/>
                <a:cs typeface="Arial" pitchFamily="34" charset="0"/>
              </a:rPr>
              <a:t>Buccoval</a:t>
            </a:r>
            <a:r>
              <a:rPr lang="es-ES" sz="1600" dirty="0" smtClean="0">
                <a:latin typeface="Arial" pitchFamily="34" charset="0"/>
                <a:cs typeface="Arial" pitchFamily="34" charset="0"/>
              </a:rPr>
              <a:t>)</a:t>
            </a:r>
          </a:p>
          <a:p>
            <a:pPr lvl="0" algn="just">
              <a:lnSpc>
                <a:spcPct val="150000"/>
              </a:lnSpc>
            </a:pPr>
            <a:r>
              <a:rPr lang="es-ES" sz="1600" dirty="0" smtClean="0">
                <a:latin typeface="Arial" pitchFamily="34" charset="0"/>
                <a:cs typeface="Arial" pitchFamily="34" charset="0"/>
              </a:rPr>
              <a:t>Conjuntivitis crónica </a:t>
            </a:r>
            <a:r>
              <a:rPr lang="es-ES" sz="1600" dirty="0" smtClean="0">
                <a:latin typeface="Arial" pitchFamily="34" charset="0"/>
                <a:cs typeface="Arial" pitchFamily="34" charset="0"/>
                <a:sym typeface="Wingdings" pitchFamily="2" charset="2"/>
              </a:rPr>
              <a:t> </a:t>
            </a:r>
            <a:r>
              <a:rPr lang="es-ES" sz="1600" dirty="0" smtClean="0">
                <a:latin typeface="Arial" pitchFamily="34" charset="0"/>
                <a:cs typeface="Arial" pitchFamily="34" charset="0"/>
              </a:rPr>
              <a:t>lavado diario de ojos y legañas, aplicación de </a:t>
            </a:r>
            <a:r>
              <a:rPr lang="es-ES" sz="1600" dirty="0" err="1" smtClean="0">
                <a:latin typeface="Arial" pitchFamily="34" charset="0"/>
                <a:cs typeface="Arial" pitchFamily="34" charset="0"/>
              </a:rPr>
              <a:t>Fradexam</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pommade</a:t>
            </a:r>
            <a:r>
              <a:rPr lang="es-ES" sz="1600" dirty="0" smtClean="0">
                <a:latin typeface="Arial" pitchFamily="34" charset="0"/>
                <a:cs typeface="Arial" pitchFamily="34" charset="0"/>
              </a:rPr>
              <a:t>, (crema antibiótica que se le aplica si el ojo está muy rojo).</a:t>
            </a:r>
          </a:p>
          <a:p>
            <a:pPr lvl="0" algn="just">
              <a:lnSpc>
                <a:spcPct val="150000"/>
              </a:lnSpc>
            </a:pPr>
            <a:r>
              <a:rPr lang="es-ES" sz="1600" dirty="0" smtClean="0">
                <a:latin typeface="Arial" pitchFamily="34" charset="0"/>
                <a:cs typeface="Arial" pitchFamily="34" charset="0"/>
              </a:rPr>
              <a:t>Cataratas</a:t>
            </a:r>
          </a:p>
          <a:p>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188640"/>
            <a:ext cx="7498080" cy="1143000"/>
          </a:xfrm>
        </p:spPr>
        <p:txBody>
          <a:bodyPr/>
          <a:lstStyle/>
          <a:p>
            <a:r>
              <a:rPr lang="es-ES" dirty="0" smtClean="0"/>
              <a:t>Valoración funcional</a:t>
            </a:r>
            <a:endParaRPr lang="es-ES" dirty="0"/>
          </a:p>
        </p:txBody>
      </p:sp>
      <p:sp>
        <p:nvSpPr>
          <p:cNvPr id="3" name="2 Marcador de contenido"/>
          <p:cNvSpPr>
            <a:spLocks noGrp="1"/>
          </p:cNvSpPr>
          <p:nvPr>
            <p:ph idx="1"/>
          </p:nvPr>
        </p:nvSpPr>
        <p:spPr>
          <a:xfrm>
            <a:off x="1187624" y="1196752"/>
            <a:ext cx="7498080" cy="4896544"/>
          </a:xfrm>
        </p:spPr>
        <p:txBody>
          <a:bodyPr>
            <a:normAutofit fontScale="92500" lnSpcReduction="10000"/>
          </a:bodyPr>
          <a:lstStyle/>
          <a:p>
            <a:pPr algn="just">
              <a:lnSpc>
                <a:spcPct val="170000"/>
              </a:lnSpc>
            </a:pPr>
            <a:r>
              <a:rPr lang="es-ES" sz="1900" dirty="0" smtClean="0">
                <a:latin typeface="Arial" pitchFamily="34" charset="0"/>
                <a:cs typeface="Arial" pitchFamily="34" charset="0"/>
              </a:rPr>
              <a:t>Presenta debilidad en extremidades posteriores y muy poca musculatura. La masa muscular en las extremidades es: </a:t>
            </a:r>
          </a:p>
          <a:p>
            <a:pPr lvl="1" algn="just">
              <a:lnSpc>
                <a:spcPct val="120000"/>
              </a:lnSpc>
            </a:pPr>
            <a:r>
              <a:rPr lang="es-ES" sz="1900" dirty="0" smtClean="0">
                <a:latin typeface="Arial" pitchFamily="34" charset="0"/>
                <a:cs typeface="Arial" pitchFamily="34" charset="0"/>
              </a:rPr>
              <a:t>EAD 13cm; </a:t>
            </a:r>
          </a:p>
          <a:p>
            <a:pPr lvl="1" algn="just">
              <a:lnSpc>
                <a:spcPct val="120000"/>
              </a:lnSpc>
            </a:pPr>
            <a:r>
              <a:rPr lang="es-ES" sz="1900" dirty="0" smtClean="0">
                <a:latin typeface="Arial" pitchFamily="34" charset="0"/>
                <a:cs typeface="Arial" pitchFamily="34" charset="0"/>
              </a:rPr>
              <a:t>EAI 13cm; </a:t>
            </a:r>
          </a:p>
          <a:p>
            <a:pPr lvl="1" algn="just">
              <a:lnSpc>
                <a:spcPct val="120000"/>
              </a:lnSpc>
            </a:pPr>
            <a:r>
              <a:rPr lang="es-ES" sz="1900" dirty="0" smtClean="0">
                <a:latin typeface="Arial" pitchFamily="34" charset="0"/>
                <a:cs typeface="Arial" pitchFamily="34" charset="0"/>
              </a:rPr>
              <a:t>EPD 16cm; </a:t>
            </a:r>
          </a:p>
          <a:p>
            <a:pPr lvl="1" algn="just">
              <a:lnSpc>
                <a:spcPct val="120000"/>
              </a:lnSpc>
            </a:pPr>
            <a:r>
              <a:rPr lang="es-ES" sz="1900" dirty="0" smtClean="0">
                <a:latin typeface="Arial" pitchFamily="34" charset="0"/>
                <a:cs typeface="Arial" pitchFamily="34" charset="0"/>
              </a:rPr>
              <a:t>EPI 14cm</a:t>
            </a:r>
          </a:p>
          <a:p>
            <a:pPr algn="just">
              <a:lnSpc>
                <a:spcPct val="170000"/>
              </a:lnSpc>
            </a:pPr>
            <a:r>
              <a:rPr lang="es-ES" sz="1900" dirty="0" smtClean="0">
                <a:latin typeface="Arial" pitchFamily="34" charset="0"/>
                <a:cs typeface="Arial" pitchFamily="34" charset="0"/>
              </a:rPr>
              <a:t>El hecho de que tenga poca musculatura en patas posteriores hace que gran parte de la fuerza la haga con las extremidades anteriores. Hemos notado que tiene contracturas en éstas extremidades.</a:t>
            </a:r>
          </a:p>
          <a:p>
            <a:pPr algn="just">
              <a:lnSpc>
                <a:spcPct val="170000"/>
              </a:lnSpc>
            </a:pPr>
            <a:r>
              <a:rPr lang="es-ES" sz="1900" dirty="0" smtClean="0">
                <a:latin typeface="Arial" pitchFamily="34" charset="0"/>
                <a:cs typeface="Arial" pitchFamily="34" charset="0"/>
              </a:rPr>
              <a:t>Tiene la espalda en lordosis, es decir, curvada hacia abajo, lo que le puede provocar los dolores lumbares.</a:t>
            </a:r>
          </a:p>
          <a:p>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836712"/>
            <a:ext cx="7498080" cy="3637384"/>
          </a:xfrm>
        </p:spPr>
        <p:txBody>
          <a:bodyPr>
            <a:normAutofit fontScale="62500" lnSpcReduction="20000"/>
          </a:bodyPr>
          <a:lstStyle/>
          <a:p>
            <a:pPr algn="just">
              <a:lnSpc>
                <a:spcPct val="170000"/>
              </a:lnSpc>
            </a:pPr>
            <a:r>
              <a:rPr lang="es-ES" dirty="0" smtClean="0">
                <a:latin typeface="Arial" pitchFamily="34" charset="0"/>
                <a:cs typeface="Arial" pitchFamily="34" charset="0"/>
              </a:rPr>
              <a:t>En estación: las patas posteriores las tiene ligeramente metidas hacia adentro. También se ha observado que pone el codo de la pata anterior derecha hacia afuera.</a:t>
            </a:r>
          </a:p>
          <a:p>
            <a:pPr algn="just">
              <a:lnSpc>
                <a:spcPct val="170000"/>
              </a:lnSpc>
              <a:buNone/>
            </a:pPr>
            <a:endParaRPr lang="es-ES" dirty="0" smtClean="0">
              <a:latin typeface="Arial" pitchFamily="34" charset="0"/>
              <a:cs typeface="Arial" pitchFamily="34" charset="0"/>
            </a:endParaRPr>
          </a:p>
          <a:p>
            <a:pPr algn="just">
              <a:lnSpc>
                <a:spcPct val="170000"/>
              </a:lnSpc>
            </a:pPr>
            <a:r>
              <a:rPr lang="es-ES" dirty="0" smtClean="0">
                <a:latin typeface="Arial" pitchFamily="34" charset="0"/>
                <a:cs typeface="Arial" pitchFamily="34" charset="0"/>
              </a:rPr>
              <a:t>Al iniciar la marcha, camina sin ejercer demasiada fuerza al apoyar la pata anterior derecha, hecho que puede parecer que vaya un poco cojo. </a:t>
            </a:r>
          </a:p>
          <a:p>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45920" y="188640"/>
            <a:ext cx="7498080" cy="1143000"/>
          </a:xfrm>
        </p:spPr>
        <p:txBody>
          <a:bodyPr/>
          <a:lstStyle/>
          <a:p>
            <a:r>
              <a:rPr lang="es-ES" dirty="0" smtClean="0"/>
              <a:t>Tratamiento</a:t>
            </a:r>
            <a:endParaRPr lang="es-ES" dirty="0"/>
          </a:p>
        </p:txBody>
      </p:sp>
      <p:sp>
        <p:nvSpPr>
          <p:cNvPr id="3" name="2 Marcador de contenido"/>
          <p:cNvSpPr>
            <a:spLocks noGrp="1"/>
          </p:cNvSpPr>
          <p:nvPr>
            <p:ph idx="1"/>
          </p:nvPr>
        </p:nvSpPr>
        <p:spPr>
          <a:xfrm>
            <a:off x="1187624" y="1628800"/>
            <a:ext cx="4248472" cy="4608512"/>
          </a:xfrm>
        </p:spPr>
        <p:txBody>
          <a:bodyPr>
            <a:normAutofit fontScale="62500" lnSpcReduction="20000"/>
          </a:bodyPr>
          <a:lstStyle/>
          <a:p>
            <a:pPr algn="just">
              <a:lnSpc>
                <a:spcPct val="170000"/>
              </a:lnSpc>
            </a:pPr>
            <a:r>
              <a:rPr lang="es-ES" sz="2600" dirty="0" smtClean="0">
                <a:latin typeface="Arial" pitchFamily="34" charset="0"/>
                <a:cs typeface="Arial" pitchFamily="34" charset="0"/>
              </a:rPr>
              <a:t>Empezaremos por un masaje general para localizar la atrofia muscular y las molestias que el perro pueda tener.</a:t>
            </a:r>
          </a:p>
          <a:p>
            <a:pPr algn="just">
              <a:lnSpc>
                <a:spcPct val="170000"/>
              </a:lnSpc>
            </a:pPr>
            <a:r>
              <a:rPr lang="es-ES" sz="2600" dirty="0" smtClean="0">
                <a:latin typeface="Arial" pitchFamily="34" charset="0"/>
                <a:cs typeface="Arial" pitchFamily="34" charset="0"/>
              </a:rPr>
              <a:t>Le aplicaremos magnetoterapia en zona lumbar. </a:t>
            </a:r>
          </a:p>
          <a:p>
            <a:pPr algn="just">
              <a:lnSpc>
                <a:spcPct val="170000"/>
              </a:lnSpc>
            </a:pPr>
            <a:r>
              <a:rPr lang="es-ES" sz="2600" dirty="0" smtClean="0">
                <a:latin typeface="Arial" pitchFamily="34" charset="0"/>
                <a:cs typeface="Arial" pitchFamily="34" charset="0"/>
              </a:rPr>
              <a:t>Láser en diferentes puntos de la columna y lumbares.</a:t>
            </a:r>
          </a:p>
          <a:p>
            <a:pPr algn="just">
              <a:lnSpc>
                <a:spcPct val="170000"/>
              </a:lnSpc>
            </a:pPr>
            <a:r>
              <a:rPr lang="es-ES" sz="2600" dirty="0" smtClean="0">
                <a:latin typeface="Arial" pitchFamily="34" charset="0"/>
                <a:cs typeface="Arial" pitchFamily="34" charset="0"/>
              </a:rPr>
              <a:t>Utilizaremos ultrasonido en las zonas contracturadas de ambas patas anteriores. </a:t>
            </a:r>
          </a:p>
          <a:p>
            <a:pPr algn="just">
              <a:lnSpc>
                <a:spcPct val="170000"/>
              </a:lnSpc>
            </a:pPr>
            <a:r>
              <a:rPr lang="es-ES" sz="2600" dirty="0" smtClean="0">
                <a:latin typeface="Arial" pitchFamily="34" charset="0"/>
                <a:cs typeface="Arial" pitchFamily="34" charset="0"/>
              </a:rPr>
              <a:t>Fisioterapia pasiva en las extremidades. </a:t>
            </a:r>
          </a:p>
          <a:p>
            <a:endParaRPr lang="es-ES" dirty="0"/>
          </a:p>
        </p:txBody>
      </p:sp>
      <p:pic>
        <p:nvPicPr>
          <p:cNvPr id="5" name="4 Imagen" descr="20181116_123636.jpg"/>
          <p:cNvPicPr>
            <a:picLocks noChangeAspect="1"/>
          </p:cNvPicPr>
          <p:nvPr/>
        </p:nvPicPr>
        <p:blipFill>
          <a:blip r:embed="rId2" cstate="print"/>
          <a:stretch>
            <a:fillRect/>
          </a:stretch>
        </p:blipFill>
        <p:spPr>
          <a:xfrm>
            <a:off x="5940152" y="1988840"/>
            <a:ext cx="2808312" cy="374441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692696"/>
            <a:ext cx="7498080" cy="3781400"/>
          </a:xfrm>
        </p:spPr>
        <p:txBody>
          <a:bodyPr>
            <a:normAutofit fontScale="55000" lnSpcReduction="20000"/>
          </a:bodyPr>
          <a:lstStyle/>
          <a:p>
            <a:pPr algn="just">
              <a:lnSpc>
                <a:spcPct val="170000"/>
              </a:lnSpc>
            </a:pPr>
            <a:r>
              <a:rPr lang="es-ES" dirty="0" smtClean="0">
                <a:latin typeface="Arial" pitchFamily="34" charset="0"/>
                <a:cs typeface="Arial" pitchFamily="34" charset="0"/>
              </a:rPr>
              <a:t>Otros tratamientos podrían ser la hidroterapia o la natación. Hacer ejercicio moderado para evitar la atrofia muscular (teniendo en cuenta que el perro tiene insuficiencia cardiaca)</a:t>
            </a:r>
          </a:p>
          <a:p>
            <a:pPr algn="just">
              <a:lnSpc>
                <a:spcPct val="170000"/>
              </a:lnSpc>
            </a:pPr>
            <a:r>
              <a:rPr lang="es-ES" dirty="0" smtClean="0">
                <a:latin typeface="Arial" pitchFamily="34" charset="0"/>
                <a:cs typeface="Arial" pitchFamily="34" charset="0"/>
              </a:rPr>
              <a:t> Muy importante evitar el sobrepeso!</a:t>
            </a:r>
          </a:p>
          <a:p>
            <a:pPr algn="just">
              <a:lnSpc>
                <a:spcPct val="170000"/>
              </a:lnSpc>
            </a:pPr>
            <a:r>
              <a:rPr lang="es-ES" dirty="0" smtClean="0">
                <a:latin typeface="Arial" pitchFamily="34" charset="0"/>
                <a:cs typeface="Arial" pitchFamily="34" charset="0"/>
              </a:rPr>
              <a:t>Tratamientos en forma de fármacos para recudir el dolor serian los AINES que reducirían la inflamación y el dolor (</a:t>
            </a:r>
            <a:r>
              <a:rPr lang="es-ES" dirty="0" err="1" smtClean="0">
                <a:latin typeface="Arial" pitchFamily="34" charset="0"/>
                <a:cs typeface="Arial" pitchFamily="34" charset="0"/>
              </a:rPr>
              <a:t>e.j</a:t>
            </a:r>
            <a:r>
              <a:rPr lang="es-ES" dirty="0" smtClean="0">
                <a:latin typeface="Arial" pitchFamily="34" charset="0"/>
                <a:cs typeface="Arial" pitchFamily="34" charset="0"/>
              </a:rPr>
              <a:t>: </a:t>
            </a:r>
            <a:r>
              <a:rPr lang="es-ES" dirty="0" err="1" smtClean="0">
                <a:latin typeface="Arial" pitchFamily="34" charset="0"/>
                <a:cs typeface="Arial" pitchFamily="34" charset="0"/>
              </a:rPr>
              <a:t>Meloxicam</a:t>
            </a:r>
            <a:r>
              <a:rPr lang="es-ES" dirty="0" smtClean="0">
                <a:latin typeface="Arial" pitchFamily="34" charset="0"/>
                <a:cs typeface="Arial" pitchFamily="34" charset="0"/>
              </a:rPr>
              <a:t> o el </a:t>
            </a:r>
            <a:r>
              <a:rPr lang="es-ES" dirty="0" err="1" smtClean="0">
                <a:latin typeface="Arial" pitchFamily="34" charset="0"/>
                <a:cs typeface="Arial" pitchFamily="34" charset="0"/>
              </a:rPr>
              <a:t>Rimadyl</a:t>
            </a:r>
            <a:r>
              <a:rPr lang="es-ES" dirty="0" smtClean="0">
                <a:latin typeface="Arial" pitchFamily="34" charset="0"/>
                <a:cs typeface="Arial" pitchFamily="34" charset="0"/>
              </a:rPr>
              <a:t>). También condroprotectores para quitar el dolor centralizado y mejorar la articulación en el cartílago.</a:t>
            </a:r>
          </a:p>
          <a:p>
            <a:endParaRPr lang="es-ES" dirty="0"/>
          </a:p>
        </p:txBody>
      </p:sp>
      <p:pic>
        <p:nvPicPr>
          <p:cNvPr id="4" name="3 Imagen" descr="20180820_001408.png"/>
          <p:cNvPicPr>
            <a:picLocks noChangeAspect="1"/>
          </p:cNvPicPr>
          <p:nvPr/>
        </p:nvPicPr>
        <p:blipFill>
          <a:blip r:embed="rId2" cstate="print"/>
          <a:srcRect l="10311" t="8331" r="7203" b="8360"/>
          <a:stretch>
            <a:fillRect/>
          </a:stretch>
        </p:blipFill>
        <p:spPr>
          <a:xfrm>
            <a:off x="5076056" y="4437112"/>
            <a:ext cx="2880320" cy="216024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59632" y="908720"/>
            <a:ext cx="7498080" cy="2592288"/>
          </a:xfrm>
        </p:spPr>
        <p:txBody>
          <a:bodyPr>
            <a:normAutofit fontScale="55000" lnSpcReduction="20000"/>
          </a:bodyPr>
          <a:lstStyle/>
          <a:p>
            <a:pPr algn="just">
              <a:lnSpc>
                <a:spcPct val="170000"/>
              </a:lnSpc>
              <a:buNone/>
            </a:pPr>
            <a:r>
              <a:rPr lang="es-ES" dirty="0" smtClean="0"/>
              <a:t>	El objetivo que queremos conseguir, teniendo en cuenta que la artrosis es una patología que no se pueda curar, es reducir el dolor y ganar un poco de musculatura en sus extremidades. De ese modo ayudaremos a Floc a caminar, tumbarse y levantarse de una forma más cómoda y con menos dolor, haciendo que lleve un día a día más tranquilo.</a:t>
            </a:r>
          </a:p>
          <a:p>
            <a:pPr>
              <a:buNone/>
            </a:pPr>
            <a:endParaRPr lang="es-ES" dirty="0" smtClean="0"/>
          </a:p>
        </p:txBody>
      </p:sp>
      <p:pic>
        <p:nvPicPr>
          <p:cNvPr id="5" name="4 Imagen" descr="Screenshot_20181204-143642.png"/>
          <p:cNvPicPr>
            <a:picLocks noChangeAspect="1"/>
          </p:cNvPicPr>
          <p:nvPr/>
        </p:nvPicPr>
        <p:blipFill>
          <a:blip r:embed="rId2" cstate="print"/>
          <a:srcRect l="39258" t="5037" r="921" b="4308"/>
          <a:stretch>
            <a:fillRect/>
          </a:stretch>
        </p:blipFill>
        <p:spPr>
          <a:xfrm>
            <a:off x="3491880" y="3356992"/>
            <a:ext cx="2736304" cy="3078342"/>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37</TotalTime>
  <Words>550</Words>
  <Application>Microsoft Office PowerPoint</Application>
  <PresentationFormat>Presentación en pantalla (4:3)</PresentationFormat>
  <Paragraphs>41</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Solsticio</vt:lpstr>
      <vt:lpstr>FISIOTERAPIA Y REHABILITACIÓN</vt:lpstr>
      <vt:lpstr>Reseña</vt:lpstr>
      <vt:lpstr>Anamnesis</vt:lpstr>
      <vt:lpstr>Otras patologias…</vt:lpstr>
      <vt:lpstr>Valoración funcional</vt:lpstr>
      <vt:lpstr>Diapositiva 6</vt:lpstr>
      <vt:lpstr>Tratamiento</vt:lpstr>
      <vt:lpstr>Diapositiva 8</vt:lpstr>
      <vt:lpstr>Diapositiva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FISIOTERAPIA Y REHABILITACIÓN</dc:title>
  <dc:creator>Núria</dc:creator>
  <cp:lastModifiedBy>Núria</cp:lastModifiedBy>
  <cp:revision>5</cp:revision>
  <dcterms:created xsi:type="dcterms:W3CDTF">2018-12-04T14:49:55Z</dcterms:created>
  <dcterms:modified xsi:type="dcterms:W3CDTF">2018-12-04T15:29:16Z</dcterms:modified>
</cp:coreProperties>
</file>