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19"/>
  </p:notesMasterIdLst>
  <p:sldIdLst>
    <p:sldId id="256" r:id="rId2"/>
    <p:sldId id="271" r:id="rId3"/>
    <p:sldId id="273" r:id="rId4"/>
    <p:sldId id="274" r:id="rId5"/>
    <p:sldId id="272" r:id="rId6"/>
    <p:sldId id="257" r:id="rId7"/>
    <p:sldId id="261" r:id="rId8"/>
    <p:sldId id="258" r:id="rId9"/>
    <p:sldId id="259" r:id="rId10"/>
    <p:sldId id="260" r:id="rId11"/>
    <p:sldId id="267" r:id="rId12"/>
    <p:sldId id="268" r:id="rId13"/>
    <p:sldId id="263" r:id="rId14"/>
    <p:sldId id="265" r:id="rId15"/>
    <p:sldId id="266" r:id="rId16"/>
    <p:sldId id="269" r:id="rId17"/>
    <p:sldId id="270" r:id="rId18"/>
  </p:sldIdLst>
  <p:sldSz cx="9144000" cy="5143500" type="screen16x9"/>
  <p:notesSz cx="6858000" cy="9144000"/>
  <p:embeddedFontLst>
    <p:embeddedFont>
      <p:font typeface="Garamond" panose="02020404030301010803" pitchFamily="18" charset="0"/>
      <p:regular r:id="rId20"/>
      <p:bold r:id="rId21"/>
      <p: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35724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88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28601a3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28601a3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18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28601a32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28601a32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3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28601a32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28601a32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00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28601a32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28601a32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35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28601a32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28601a3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75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28601a32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28601a32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15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8601a32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28601a32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73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28601a32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28601a32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14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8601a3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8601a3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537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0415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7975919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8860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018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0239957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9953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5631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0674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29542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304374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9464008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29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2486062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5062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1505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6030916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0536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4651537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7/8/2021</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4721889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 dirty="0" smtClean="0"/>
              <a:t>Muslitos con Necrosis </a:t>
            </a:r>
            <a:r>
              <a:rPr lang="es" dirty="0"/>
              <a:t>avascular de la cabeza del fémur</a:t>
            </a:r>
            <a:endParaRPr dirty="0"/>
          </a:p>
        </p:txBody>
      </p:sp>
      <p:pic>
        <p:nvPicPr>
          <p:cNvPr id="1026" name="Picture 2" descr="Carlino: La Guía Definitiva sobre esta Raza | Terrá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277" y="1939325"/>
            <a:ext cx="3987446" cy="2564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Diagnóstico diferencial</a:t>
            </a:r>
            <a:endParaRPr dirty="0"/>
          </a:p>
        </p:txBody>
      </p:sp>
      <p:sp>
        <p:nvSpPr>
          <p:cNvPr id="81" name="Google Shape;81;p17"/>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a:t>La </a:t>
            </a:r>
            <a:r>
              <a:rPr lang="es" b="1"/>
              <a:t>epifisiolisis</a:t>
            </a:r>
            <a:r>
              <a:rPr lang="es"/>
              <a:t> de la cabeza femoral es una lesión constituida por el desplazamiento hacia atrás de la cabeza femoral</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s"/>
              <a:t>La </a:t>
            </a:r>
            <a:r>
              <a:rPr lang="es" b="1"/>
              <a:t>displasia</a:t>
            </a:r>
            <a:r>
              <a:rPr lang="es"/>
              <a:t> de cadera</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s" b="1"/>
              <a:t>Osteomielitis</a:t>
            </a:r>
            <a:r>
              <a:rPr lang="es"/>
              <a:t>( inflamación del hueso y de la médula ósea)</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ES" dirty="0" smtClean="0"/>
              <a:t>Objetivo</a:t>
            </a:r>
            <a:endParaRPr dirty="0"/>
          </a:p>
        </p:txBody>
      </p:sp>
      <p:sp>
        <p:nvSpPr>
          <p:cNvPr id="123" name="Google Shape;123;p24"/>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sz="1600" dirty="0" smtClean="0"/>
              <a:t>Nos </a:t>
            </a:r>
            <a:r>
              <a:rPr lang="es" sz="1600" dirty="0"/>
              <a:t>centraremos en hacer que vuelva a la normalidad la función articular depediendo de las complicaciones que presente o incluso del metodo quirurgico utilizado. Podemos hacer:</a:t>
            </a:r>
            <a:endParaRPr sz="1600" dirty="0"/>
          </a:p>
          <a:p>
            <a:pPr marL="457200" lvl="0" indent="-330200" algn="l" rtl="0">
              <a:spcBef>
                <a:spcPts val="1200"/>
              </a:spcBef>
              <a:spcAft>
                <a:spcPts val="0"/>
              </a:spcAft>
              <a:buSzPts val="1600"/>
              <a:buChar char="-"/>
            </a:pPr>
            <a:r>
              <a:rPr lang="es" sz="1600" dirty="0"/>
              <a:t>R</a:t>
            </a:r>
            <a:r>
              <a:rPr lang="es" sz="1600" dirty="0" smtClean="0"/>
              <a:t>eeducar </a:t>
            </a:r>
            <a:r>
              <a:rPr lang="es" sz="1600" dirty="0"/>
              <a:t>la postura corporal                                            - Ejercicios propioceptivos</a:t>
            </a:r>
            <a:endParaRPr sz="1600" dirty="0"/>
          </a:p>
          <a:p>
            <a:pPr marL="127000" lvl="0" indent="0" algn="l" rtl="0">
              <a:spcBef>
                <a:spcPts val="0"/>
              </a:spcBef>
              <a:spcAft>
                <a:spcPts val="0"/>
              </a:spcAft>
              <a:buSzPts val="1600"/>
              <a:buNone/>
            </a:pPr>
            <a:r>
              <a:rPr lang="es" sz="1600" dirty="0" smtClean="0"/>
              <a:t>-     Reeducación </a:t>
            </a:r>
            <a:r>
              <a:rPr lang="es" sz="1600" dirty="0"/>
              <a:t>de la </a:t>
            </a:r>
            <a:r>
              <a:rPr lang="es" sz="1600" dirty="0" smtClean="0"/>
              <a:t>marcha                                                 - Mejorar alimentación</a:t>
            </a:r>
            <a:endParaRPr sz="1600" dirty="0"/>
          </a:p>
          <a:p>
            <a:pPr marL="457200" lvl="0" indent="-330200" algn="l" rtl="0">
              <a:spcBef>
                <a:spcPts val="0"/>
              </a:spcBef>
              <a:spcAft>
                <a:spcPts val="0"/>
              </a:spcAft>
              <a:buSzPts val="1600"/>
              <a:buChar char="-"/>
            </a:pPr>
            <a:r>
              <a:rPr lang="es" sz="1600" dirty="0"/>
              <a:t>Movilización temporal de la articulación de la cadera      </a:t>
            </a:r>
            <a:endParaRPr sz="1600" dirty="0"/>
          </a:p>
          <a:p>
            <a:pPr marL="457200" lvl="0" indent="-330200" algn="l" rtl="0">
              <a:spcBef>
                <a:spcPts val="0"/>
              </a:spcBef>
              <a:spcAft>
                <a:spcPts val="0"/>
              </a:spcAft>
              <a:buSzPts val="1600"/>
              <a:buChar char="-"/>
            </a:pPr>
            <a:r>
              <a:rPr lang="es" sz="1600" dirty="0"/>
              <a:t>Ejercicios de fortalecimiento, estiramiento y flexibilidad.</a:t>
            </a: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457200" indent="-457200">
              <a:buFont typeface="Arial" panose="020B0604020202020204" pitchFamily="34" charset="0"/>
              <a:buChar char="•"/>
            </a:pPr>
            <a:r>
              <a:rPr lang="es-ES" dirty="0" smtClean="0"/>
              <a:t>Tratamiento según la etapa:</a:t>
            </a:r>
            <a:endParaRPr lang="es-ES" dirty="0"/>
          </a:p>
        </p:txBody>
      </p:sp>
      <p:sp>
        <p:nvSpPr>
          <p:cNvPr id="3" name="Marcador de texto 2"/>
          <p:cNvSpPr>
            <a:spLocks noGrp="1"/>
          </p:cNvSpPr>
          <p:nvPr>
            <p:ph type="body" idx="1"/>
          </p:nvPr>
        </p:nvSpPr>
        <p:spPr/>
        <p:txBody>
          <a:bodyPr/>
          <a:lstStyle/>
          <a:p>
            <a:r>
              <a:rPr lang="es-ES" dirty="0" smtClean="0"/>
              <a:t>La intervención medica varia dependiendo de el grado de degeneración que presente en ese momento.</a:t>
            </a:r>
          </a:p>
          <a:p>
            <a:endParaRPr lang="es-ES" dirty="0"/>
          </a:p>
          <a:p>
            <a:r>
              <a:rPr lang="es-ES" dirty="0" smtClean="0"/>
              <a:t>1. TTO médico en la etapa I y II:</a:t>
            </a:r>
          </a:p>
          <a:p>
            <a:endParaRPr lang="es-ES" dirty="0"/>
          </a:p>
          <a:p>
            <a:pPr marL="114300" indent="0">
              <a:buNone/>
            </a:pPr>
            <a:r>
              <a:rPr lang="es-ES" dirty="0" smtClean="0"/>
              <a:t>  - </a:t>
            </a:r>
            <a:r>
              <a:rPr lang="es-ES" sz="1600" dirty="0" smtClean="0"/>
              <a:t>En las primeras etapas el hueso aun no esta dañado, por la tanto el tratamiento comenzara siendo farmacológico con ayuda de fisioterapia. En la etapa II nos empieza a presentar mas síntomas con lo cual nos fijaremos en estos.</a:t>
            </a:r>
          </a:p>
          <a:p>
            <a:pPr marL="114300" indent="0">
              <a:buNone/>
            </a:pPr>
            <a:endParaRPr lang="es-ES" sz="1600" dirty="0"/>
          </a:p>
          <a:p>
            <a:pPr>
              <a:buFontTx/>
              <a:buChar char="-"/>
            </a:pPr>
            <a:r>
              <a:rPr lang="es-ES" sz="1600" dirty="0" smtClean="0"/>
              <a:t>Podemos incluir: </a:t>
            </a:r>
            <a:r>
              <a:rPr lang="es-ES" sz="1600" b="1" dirty="0" smtClean="0"/>
              <a:t>antiinflamatorios, analgésicos, anticoagulantes y vasodilatadores</a:t>
            </a:r>
            <a:r>
              <a:rPr lang="es-ES" sz="1600" dirty="0" smtClean="0"/>
              <a:t>. Pero tanto en la primera etapa como en la segunda se puede centrar mas en la fisioterapia que en un TTO farmacológico.</a:t>
            </a:r>
            <a:endParaRPr lang="es-ES" sz="1600" dirty="0"/>
          </a:p>
        </p:txBody>
      </p:sp>
    </p:spTree>
    <p:extLst>
      <p:ext uri="{BB962C8B-B14F-4D97-AF65-F5344CB8AC3E}">
        <p14:creationId xmlns:p14="http://schemas.microsoft.com/office/powerpoint/2010/main" val="90009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Tratamiento </a:t>
            </a:r>
            <a:r>
              <a:rPr lang="es" dirty="0" smtClean="0"/>
              <a:t>según </a:t>
            </a:r>
            <a:r>
              <a:rPr lang="es" dirty="0"/>
              <a:t>la etapa:</a:t>
            </a:r>
            <a:endParaRPr dirty="0"/>
          </a:p>
        </p:txBody>
      </p:sp>
      <p:sp>
        <p:nvSpPr>
          <p:cNvPr id="99" name="Google Shape;99;p20"/>
          <p:cNvSpPr txBox="1">
            <a:spLocks noGrp="1"/>
          </p:cNvSpPr>
          <p:nvPr>
            <p:ph type="body" idx="1"/>
          </p:nvPr>
        </p:nvSpPr>
        <p:spPr>
          <a:xfrm>
            <a:off x="688622" y="1422400"/>
            <a:ext cx="7868357" cy="3206044"/>
          </a:xfrm>
          <a:prstGeom prst="rect">
            <a:avLst/>
          </a:prstGeom>
        </p:spPr>
        <p:txBody>
          <a:bodyPr spcFirstLastPara="1" wrap="square" lIns="91425" tIns="91425" rIns="91425" bIns="91425" anchor="t" anchorCtr="0">
            <a:normAutofit/>
          </a:bodyPr>
          <a:lstStyle/>
          <a:p>
            <a:pPr marL="0" lvl="0" indent="0">
              <a:buNone/>
            </a:pPr>
            <a:r>
              <a:rPr lang="es-ES" sz="1600" dirty="0" smtClean="0"/>
              <a:t>2. </a:t>
            </a:r>
            <a:r>
              <a:rPr lang="es-ES" sz="1600" dirty="0"/>
              <a:t>TTO </a:t>
            </a:r>
            <a:r>
              <a:rPr lang="es-ES" sz="1600" dirty="0" smtClean="0"/>
              <a:t>en </a:t>
            </a:r>
            <a:r>
              <a:rPr lang="es-ES" sz="1600" dirty="0"/>
              <a:t>la </a:t>
            </a:r>
            <a:r>
              <a:rPr lang="es-ES" sz="1600" dirty="0" smtClean="0"/>
              <a:t>etapa III y </a:t>
            </a:r>
            <a:r>
              <a:rPr lang="es-ES" sz="1600" dirty="0"/>
              <a:t>IV:</a:t>
            </a:r>
          </a:p>
          <a:p>
            <a:pPr lvl="0">
              <a:spcBef>
                <a:spcPts val="1200"/>
              </a:spcBef>
              <a:buChar char="-"/>
            </a:pPr>
            <a:r>
              <a:rPr lang="es-ES" sz="1600" dirty="0"/>
              <a:t>En esta fase el tratamiento será quirúrgico ya que la articulación está muy dañada. Consiste en la </a:t>
            </a:r>
            <a:r>
              <a:rPr lang="es-ES" sz="1600" dirty="0" err="1"/>
              <a:t>exéresis</a:t>
            </a:r>
            <a:r>
              <a:rPr lang="es-ES" sz="1600" dirty="0"/>
              <a:t> de la cabeza y el cuello </a:t>
            </a:r>
            <a:r>
              <a:rPr lang="es-ES" sz="1600" dirty="0" smtClean="0"/>
              <a:t>femoral. Además </a:t>
            </a:r>
            <a:r>
              <a:rPr lang="es-ES" sz="1600" dirty="0"/>
              <a:t>el dolor en esta etapa es muy fuerte y no puede ser aminorado con fármacos.</a:t>
            </a:r>
          </a:p>
          <a:p>
            <a:pPr marL="0" lvl="0" indent="0" algn="l" rtl="0">
              <a:spcBef>
                <a:spcPts val="1200"/>
              </a:spcBef>
              <a:spcAft>
                <a:spcPts val="1200"/>
              </a:spcAft>
              <a:buNone/>
            </a:pPr>
            <a:endParaRPr sz="1900" dirty="0">
              <a:solidFill>
                <a:srgbClr val="010101"/>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Plan de rehabilitación </a:t>
            </a:r>
            <a:r>
              <a:rPr lang="es" dirty="0" smtClean="0"/>
              <a:t>con </a:t>
            </a:r>
            <a:r>
              <a:rPr lang="es" dirty="0"/>
              <a:t>fisioterapia</a:t>
            </a:r>
            <a:endParaRPr dirty="0"/>
          </a:p>
        </p:txBody>
      </p:sp>
      <p:sp>
        <p:nvSpPr>
          <p:cNvPr id="111" name="Google Shape;111;p22"/>
          <p:cNvSpPr txBox="1">
            <a:spLocks noGrp="1"/>
          </p:cNvSpPr>
          <p:nvPr>
            <p:ph type="body" idx="1"/>
          </p:nvPr>
        </p:nvSpPr>
        <p:spPr>
          <a:xfrm>
            <a:off x="541866" y="1388533"/>
            <a:ext cx="8082845" cy="3180341"/>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dirty="0"/>
              <a:t>-Teniendo en cuenta que la fisioterapia por si sola no puede curar los efectos de la necrosis avascular de la cadera, no es indicada como opción terapéutica inicial para pacientes en etapas avanzadas. Pero cumple un importante papel en la </a:t>
            </a:r>
            <a:r>
              <a:rPr lang="es" dirty="0" smtClean="0"/>
              <a:t>rehabilitación </a:t>
            </a:r>
            <a:r>
              <a:rPr lang="es" dirty="0"/>
              <a:t>postoperatoria de la cirugía </a:t>
            </a:r>
            <a:r>
              <a:rPr lang="es" dirty="0" smtClean="0"/>
              <a:t>de </a:t>
            </a:r>
            <a:r>
              <a:rPr lang="es" dirty="0"/>
              <a:t>esta patología.</a:t>
            </a:r>
            <a:endParaRPr dirty="0"/>
          </a:p>
          <a:p>
            <a:pPr marL="457200" lvl="0" indent="-342900" algn="l" rtl="0">
              <a:spcBef>
                <a:spcPts val="1200"/>
              </a:spcBef>
              <a:spcAft>
                <a:spcPts val="0"/>
              </a:spcAft>
              <a:buSzPts val="1800"/>
              <a:buChar char="●"/>
            </a:pPr>
            <a:r>
              <a:rPr lang="es" dirty="0"/>
              <a:t>Utilizaremos dos tipos de tratamiento</a:t>
            </a:r>
            <a:r>
              <a:rPr lang="es" dirty="0" smtClean="0"/>
              <a:t>:</a:t>
            </a:r>
            <a:endParaRPr dirty="0"/>
          </a:p>
          <a:p>
            <a:pPr marL="457200" lvl="0" indent="-342900" algn="l" rtl="0">
              <a:spcBef>
                <a:spcPts val="1200"/>
              </a:spcBef>
              <a:spcAft>
                <a:spcPts val="0"/>
              </a:spcAft>
              <a:buSzPts val="1800"/>
              <a:buChar char="-"/>
            </a:pPr>
            <a:r>
              <a:rPr lang="es" dirty="0"/>
              <a:t>Tratamiento </a:t>
            </a:r>
            <a:r>
              <a:rPr lang="es" dirty="0" smtClean="0"/>
              <a:t>conservador con ayuda de fisioterapia en las primeras </a:t>
            </a:r>
            <a:r>
              <a:rPr lang="es" dirty="0" smtClean="0"/>
              <a:t>etapas </a:t>
            </a:r>
            <a:endParaRPr dirty="0"/>
          </a:p>
          <a:p>
            <a:pPr marL="457200" lvl="0" indent="-342900" algn="l" rtl="0">
              <a:spcBef>
                <a:spcPts val="0"/>
              </a:spcBef>
              <a:spcAft>
                <a:spcPts val="0"/>
              </a:spcAft>
              <a:buSzPts val="1800"/>
              <a:buChar char="-"/>
            </a:pPr>
            <a:r>
              <a:rPr lang="es" dirty="0"/>
              <a:t>Tratamiento </a:t>
            </a:r>
            <a:r>
              <a:rPr lang="es" dirty="0" smtClean="0"/>
              <a:t>quirúrgico/postoperatorio + fisioterapia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smtClean="0"/>
              <a:t>Tratamiento con fisioterapia:</a:t>
            </a:r>
            <a:endParaRPr dirty="0"/>
          </a:p>
        </p:txBody>
      </p:sp>
      <p:sp>
        <p:nvSpPr>
          <p:cNvPr id="117" name="Google Shape;117;p23"/>
          <p:cNvSpPr txBox="1">
            <a:spLocks noGrp="1"/>
          </p:cNvSpPr>
          <p:nvPr>
            <p:ph type="body" idx="1"/>
          </p:nvPr>
        </p:nvSpPr>
        <p:spPr>
          <a:xfrm>
            <a:off x="462844" y="1219199"/>
            <a:ext cx="8369456" cy="3349675"/>
          </a:xfrm>
          <a:prstGeom prst="rect">
            <a:avLst/>
          </a:prstGeom>
        </p:spPr>
        <p:txBody>
          <a:bodyPr spcFirstLastPara="1" wrap="square" lIns="91425" tIns="91425" rIns="91425" bIns="91425" anchor="t" anchorCtr="0">
            <a:normAutofit/>
          </a:bodyPr>
          <a:lstStyle/>
          <a:p>
            <a:pPr marL="120650" lvl="0" indent="0" algn="l" rtl="0">
              <a:spcBef>
                <a:spcPts val="1200"/>
              </a:spcBef>
              <a:spcAft>
                <a:spcPts val="0"/>
              </a:spcAft>
              <a:buSzPts val="1700"/>
              <a:buNone/>
            </a:pPr>
            <a:endParaRPr lang="es" sz="1700" dirty="0" smtClean="0"/>
          </a:p>
          <a:p>
            <a:pPr marL="457200" lvl="0" indent="-336550" algn="l" rtl="0">
              <a:spcBef>
                <a:spcPts val="1200"/>
              </a:spcBef>
              <a:spcAft>
                <a:spcPts val="0"/>
              </a:spcAft>
              <a:buSzPts val="1700"/>
              <a:buAutoNum type="arabicPeriod"/>
            </a:pPr>
            <a:r>
              <a:rPr lang="es" sz="1700" dirty="0" smtClean="0"/>
              <a:t>En </a:t>
            </a:r>
            <a:r>
              <a:rPr lang="es" sz="1700" dirty="0"/>
              <a:t>un TTO </a:t>
            </a:r>
            <a:r>
              <a:rPr lang="es" sz="1700" dirty="0" smtClean="0"/>
              <a:t>inicial  </a:t>
            </a:r>
            <a:r>
              <a:rPr lang="es" sz="1700" dirty="0" smtClean="0"/>
              <a:t>utilizaremos( con y sin cirugia) :</a:t>
            </a:r>
          </a:p>
          <a:p>
            <a:pPr marL="120650" lvl="0" indent="0" algn="l" rtl="0">
              <a:spcBef>
                <a:spcPts val="1200"/>
              </a:spcBef>
              <a:spcAft>
                <a:spcPts val="0"/>
              </a:spcAft>
              <a:buSzPts val="1700"/>
              <a:buNone/>
            </a:pPr>
            <a:r>
              <a:rPr lang="es" sz="1700" b="1" dirty="0" smtClean="0"/>
              <a:t>-    CNP</a:t>
            </a:r>
            <a:r>
              <a:rPr lang="es" sz="1700" dirty="0" smtClean="0"/>
              <a:t> </a:t>
            </a:r>
            <a:r>
              <a:rPr lang="es" sz="1700" dirty="0" smtClean="0"/>
              <a:t>( de 10 a 15 sesiones de mas o menos una hora dependiendo del estado)</a:t>
            </a:r>
          </a:p>
          <a:p>
            <a:pPr marL="406400" lvl="0" indent="-285750" algn="l" rtl="0">
              <a:spcBef>
                <a:spcPts val="1200"/>
              </a:spcBef>
              <a:spcAft>
                <a:spcPts val="0"/>
              </a:spcAft>
              <a:buSzPts val="1700"/>
              <a:buFontTx/>
              <a:buChar char="-"/>
            </a:pPr>
            <a:r>
              <a:rPr lang="es" sz="1700" b="1" dirty="0" smtClean="0"/>
              <a:t>EMS</a:t>
            </a:r>
            <a:r>
              <a:rPr lang="es" sz="1700" b="1" dirty="0" smtClean="0"/>
              <a:t> </a:t>
            </a:r>
            <a:r>
              <a:rPr lang="es" sz="1700" dirty="0" smtClean="0"/>
              <a:t>( </a:t>
            </a:r>
            <a:r>
              <a:rPr lang="es" sz="1700" dirty="0" smtClean="0"/>
              <a:t>para fortalecer la musculatura)</a:t>
            </a:r>
          </a:p>
          <a:p>
            <a:pPr marL="406400" lvl="0" indent="-285750" algn="l" rtl="0">
              <a:spcBef>
                <a:spcPts val="1200"/>
              </a:spcBef>
              <a:spcAft>
                <a:spcPts val="0"/>
              </a:spcAft>
              <a:buSzPts val="1700"/>
              <a:buFontTx/>
              <a:buChar char="-"/>
            </a:pPr>
            <a:r>
              <a:rPr lang="es" sz="1700" b="1" dirty="0" smtClean="0"/>
              <a:t>Magnetoterapia</a:t>
            </a:r>
            <a:r>
              <a:rPr lang="es" sz="1700" dirty="0" smtClean="0"/>
              <a:t> (utilizaremos el programa de displasia que actuara como analgésico, antiinflamatorio y estimulante.</a:t>
            </a:r>
          </a:p>
          <a:p>
            <a:pPr marL="406400" lvl="0" indent="-285750" algn="l" rtl="0">
              <a:spcBef>
                <a:spcPts val="1200"/>
              </a:spcBef>
              <a:spcAft>
                <a:spcPts val="0"/>
              </a:spcAft>
              <a:buSzPts val="1700"/>
              <a:buFontTx/>
              <a:buChar char="-"/>
            </a:pPr>
            <a:r>
              <a:rPr lang="es" sz="1700" b="1" dirty="0" smtClean="0"/>
              <a:t>Ultrasonidos </a:t>
            </a:r>
            <a:r>
              <a:rPr lang="es" sz="1700" dirty="0" smtClean="0"/>
              <a:t>( diatermia),</a:t>
            </a:r>
            <a:r>
              <a:rPr lang="es" sz="1700" b="1" dirty="0" smtClean="0"/>
              <a:t> </a:t>
            </a:r>
            <a:r>
              <a:rPr lang="es" sz="1700" dirty="0" smtClean="0"/>
              <a:t>e </a:t>
            </a:r>
            <a:r>
              <a:rPr lang="es" sz="1700" dirty="0"/>
              <a:t>incluso manipulaciones articulares como un posible masaje</a:t>
            </a:r>
            <a:r>
              <a:rPr lang="es" sz="1700" dirty="0" smtClean="0"/>
              <a:t>.</a:t>
            </a:r>
          </a:p>
          <a:p>
            <a:pPr marL="406400" lvl="0" indent="-285750" algn="l" rtl="0">
              <a:spcBef>
                <a:spcPts val="1200"/>
              </a:spcBef>
              <a:spcAft>
                <a:spcPts val="0"/>
              </a:spcAft>
              <a:buSzPts val="1700"/>
              <a:buFontTx/>
              <a:buChar char="-"/>
            </a:pPr>
            <a:r>
              <a:rPr lang="es" sz="1700" dirty="0" smtClean="0"/>
              <a:t>( Comenzar a realizar la CNP  a los 15 dias si hay postoperatorio y la activa a los 30 dias). </a:t>
            </a:r>
            <a:endParaRPr sz="1700" dirty="0"/>
          </a:p>
          <a:p>
            <a:pPr marL="120650" lvl="0" indent="0" algn="l" rtl="0">
              <a:spcBef>
                <a:spcPts val="0"/>
              </a:spcBef>
              <a:spcAft>
                <a:spcPts val="0"/>
              </a:spcAft>
              <a:buSzPts val="1700"/>
              <a:buNone/>
            </a:pPr>
            <a:endParaRPr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457200" indent="-457200">
              <a:buFont typeface="Arial" panose="020B0604020202020204" pitchFamily="34" charset="0"/>
              <a:buChar char="•"/>
            </a:pPr>
            <a:r>
              <a:rPr lang="es-ES" dirty="0" smtClean="0"/>
              <a:t>Tratamiento con fisioterapia:</a:t>
            </a:r>
            <a:endParaRPr lang="es-ES" dirty="0"/>
          </a:p>
        </p:txBody>
      </p:sp>
      <p:sp>
        <p:nvSpPr>
          <p:cNvPr id="3" name="Marcador de texto 2"/>
          <p:cNvSpPr>
            <a:spLocks noGrp="1"/>
          </p:cNvSpPr>
          <p:nvPr>
            <p:ph type="body" idx="1"/>
          </p:nvPr>
        </p:nvSpPr>
        <p:spPr>
          <a:xfrm>
            <a:off x="508000" y="1490133"/>
            <a:ext cx="8094133" cy="3078742"/>
          </a:xfrm>
        </p:spPr>
        <p:txBody>
          <a:bodyPr>
            <a:normAutofit/>
          </a:bodyPr>
          <a:lstStyle/>
          <a:p>
            <a:pPr>
              <a:buAutoNum type="arabicPeriod" startAt="2"/>
            </a:pPr>
            <a:r>
              <a:rPr lang="es-ES" sz="1600" dirty="0" smtClean="0"/>
              <a:t>Una </a:t>
            </a:r>
            <a:r>
              <a:rPr lang="es-ES" sz="1600" dirty="0"/>
              <a:t>vez pasado </a:t>
            </a:r>
            <a:r>
              <a:rPr lang="es-ES" sz="1600" dirty="0" smtClean="0"/>
              <a:t>unos 20 días observaremos la evolución de </a:t>
            </a:r>
            <a:r>
              <a:rPr lang="es-ES" sz="1600" dirty="0"/>
              <a:t>nuestro </a:t>
            </a:r>
            <a:r>
              <a:rPr lang="es-ES" sz="1600" dirty="0" smtClean="0"/>
              <a:t>paciente y </a:t>
            </a:r>
            <a:r>
              <a:rPr lang="es-ES" sz="1600" dirty="0"/>
              <a:t>podremos pasar a las técnicas activas tales como: </a:t>
            </a:r>
            <a:r>
              <a:rPr lang="es-ES" sz="1600" b="1" dirty="0" smtClean="0"/>
              <a:t>CNA </a:t>
            </a:r>
            <a:r>
              <a:rPr lang="es-ES" sz="1600" dirty="0" smtClean="0"/>
              <a:t>5- 10 minutos tres veces al día,</a:t>
            </a:r>
            <a:r>
              <a:rPr lang="es-ES" sz="1600" b="1" dirty="0" smtClean="0"/>
              <a:t> </a:t>
            </a:r>
            <a:r>
              <a:rPr lang="es-ES" sz="1600" b="1" dirty="0"/>
              <a:t>hidroterapia </a:t>
            </a:r>
            <a:r>
              <a:rPr lang="es-ES" sz="1600" dirty="0" smtClean="0"/>
              <a:t>(como un hidromasaje o incluso la cinta subacuática ya que fortaleceremos la musculatura, reduciremos dolor y atrofias, y le ayudaremos a adelgazar.</a:t>
            </a:r>
          </a:p>
          <a:p>
            <a:pPr marL="114300" indent="0">
              <a:buNone/>
            </a:pPr>
            <a:r>
              <a:rPr lang="es-ES" sz="1600" dirty="0" smtClean="0"/>
              <a:t>      - ¡ no comenzar las terapias activas hasta el mes!</a:t>
            </a:r>
          </a:p>
          <a:p>
            <a:pPr marL="114300" indent="0">
              <a:buNone/>
            </a:pPr>
            <a:endParaRPr lang="es-ES" sz="1600" dirty="0"/>
          </a:p>
          <a:p>
            <a:r>
              <a:rPr lang="es-ES" sz="1600" dirty="0"/>
              <a:t>¡ Muy importante </a:t>
            </a:r>
            <a:r>
              <a:rPr lang="es-ES" sz="1600" dirty="0" smtClean="0"/>
              <a:t>también </a:t>
            </a:r>
            <a:r>
              <a:rPr lang="es-ES" sz="1600" dirty="0"/>
              <a:t>la </a:t>
            </a:r>
            <a:r>
              <a:rPr lang="es-ES" sz="1600" b="1" dirty="0"/>
              <a:t>termoterapia</a:t>
            </a:r>
            <a:r>
              <a:rPr lang="es-ES" sz="1600" dirty="0"/>
              <a:t> </a:t>
            </a:r>
            <a:r>
              <a:rPr lang="es-ES" sz="1600" dirty="0" smtClean="0"/>
              <a:t>ya </a:t>
            </a:r>
            <a:r>
              <a:rPr lang="es-ES" sz="1600" dirty="0"/>
              <a:t>que lo que nos interesa es que aumente la circulación </a:t>
            </a:r>
            <a:r>
              <a:rPr lang="es-ES" sz="1600" dirty="0" smtClean="0"/>
              <a:t>sanguínea y ayude a cicatrizar para la retirada de puntos </a:t>
            </a:r>
            <a:r>
              <a:rPr lang="es-ES" sz="1600" dirty="0"/>
              <a:t>en la </a:t>
            </a:r>
            <a:r>
              <a:rPr lang="es-ES" sz="1600" dirty="0" smtClean="0"/>
              <a:t>zona! Aplicaremos termoterapia una vez pasadas 72 </a:t>
            </a:r>
            <a:r>
              <a:rPr lang="es-ES" sz="1600" dirty="0" smtClean="0"/>
              <a:t>horas( del postquirúrgico)- </a:t>
            </a:r>
            <a:r>
              <a:rPr lang="es-ES" sz="1600" dirty="0" smtClean="0"/>
              <a:t>( de 3 a 6 veces al día y con una duración de 15 – 30 minutos). Podemos utilizar también </a:t>
            </a:r>
            <a:r>
              <a:rPr lang="es-ES" sz="1600" b="1" dirty="0" smtClean="0"/>
              <a:t>ultrasonidos</a:t>
            </a:r>
            <a:r>
              <a:rPr lang="es-ES" sz="1600" dirty="0" smtClean="0"/>
              <a:t> ya que lo que nos interesa es el calor profundo.</a:t>
            </a:r>
            <a:endParaRPr lang="es-ES" sz="1600" dirty="0"/>
          </a:p>
          <a:p>
            <a:endParaRPr lang="es-ES" dirty="0"/>
          </a:p>
        </p:txBody>
      </p:sp>
    </p:spTree>
    <p:extLst>
      <p:ext uri="{BB962C8B-B14F-4D97-AF65-F5344CB8AC3E}">
        <p14:creationId xmlns:p14="http://schemas.microsoft.com/office/powerpoint/2010/main" val="196701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457200" indent="-457200">
              <a:buFont typeface="Arial" panose="020B0604020202020204" pitchFamily="34" charset="0"/>
              <a:buChar char="•"/>
            </a:pPr>
            <a:r>
              <a:rPr lang="es-ES" dirty="0" smtClean="0"/>
              <a:t>Contraindicaciones</a:t>
            </a:r>
            <a:endParaRPr lang="es-ES" dirty="0"/>
          </a:p>
        </p:txBody>
      </p:sp>
      <p:sp>
        <p:nvSpPr>
          <p:cNvPr id="3" name="Marcador de texto 2"/>
          <p:cNvSpPr>
            <a:spLocks noGrp="1"/>
          </p:cNvSpPr>
          <p:nvPr>
            <p:ph type="body" idx="1"/>
          </p:nvPr>
        </p:nvSpPr>
        <p:spPr/>
        <p:txBody>
          <a:bodyPr/>
          <a:lstStyle/>
          <a:p>
            <a:r>
              <a:rPr lang="es-ES" dirty="0" smtClean="0"/>
              <a:t>Mucho cuidado con la termoterapia y los pacientes tratados con </a:t>
            </a:r>
            <a:r>
              <a:rPr lang="es-ES" dirty="0" smtClean="0"/>
              <a:t>anticoagulantes</a:t>
            </a:r>
            <a:endParaRPr lang="es-ES" dirty="0" smtClean="0"/>
          </a:p>
          <a:p>
            <a:endParaRPr lang="es-ES" dirty="0"/>
          </a:p>
          <a:p>
            <a:r>
              <a:rPr lang="es-ES" dirty="0" smtClean="0"/>
              <a:t>Implantes metálicos</a:t>
            </a:r>
          </a:p>
          <a:p>
            <a:endParaRPr lang="es-ES" dirty="0"/>
          </a:p>
          <a:p>
            <a:r>
              <a:rPr lang="es-ES" dirty="0" smtClean="0"/>
              <a:t>Vendajes o férulas sobre las heridas</a:t>
            </a:r>
          </a:p>
          <a:p>
            <a:endParaRPr lang="es-ES" dirty="0"/>
          </a:p>
          <a:p>
            <a:r>
              <a:rPr lang="es-ES" dirty="0" smtClean="0"/>
              <a:t>Preñez</a:t>
            </a:r>
          </a:p>
          <a:p>
            <a:endParaRPr lang="es-ES" dirty="0"/>
          </a:p>
          <a:p>
            <a:r>
              <a:rPr lang="es-ES" dirty="0" smtClean="0"/>
              <a:t>Pacientes muy jóvenes o muy mayores</a:t>
            </a:r>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199159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457200" indent="-457200">
              <a:buFont typeface="Arial" panose="020B0604020202020204" pitchFamily="34" charset="0"/>
              <a:buChar char="•"/>
            </a:pPr>
            <a:r>
              <a:rPr lang="es-ES" dirty="0" smtClean="0"/>
              <a:t>Reseña y anamnesis</a:t>
            </a:r>
            <a:endParaRPr lang="es-ES" dirty="0"/>
          </a:p>
        </p:txBody>
      </p:sp>
      <p:sp>
        <p:nvSpPr>
          <p:cNvPr id="3" name="Marcador de contenido 2"/>
          <p:cNvSpPr>
            <a:spLocks noGrp="1"/>
          </p:cNvSpPr>
          <p:nvPr>
            <p:ph idx="1"/>
          </p:nvPr>
        </p:nvSpPr>
        <p:spPr/>
        <p:txBody>
          <a:bodyPr/>
          <a:lstStyle/>
          <a:p>
            <a:pPr>
              <a:buFontTx/>
              <a:buChar char="-"/>
            </a:pPr>
            <a:r>
              <a:rPr lang="es-ES" b="1" dirty="0" smtClean="0"/>
              <a:t>Nombre</a:t>
            </a:r>
            <a:r>
              <a:rPr lang="es-ES" dirty="0" smtClean="0"/>
              <a:t>: Muslitos        -</a:t>
            </a:r>
            <a:r>
              <a:rPr lang="es-ES" b="1" dirty="0" smtClean="0"/>
              <a:t>Raza</a:t>
            </a:r>
            <a:r>
              <a:rPr lang="es-ES" dirty="0" smtClean="0"/>
              <a:t>: </a:t>
            </a:r>
            <a:r>
              <a:rPr lang="es-ES" dirty="0" err="1" smtClean="0"/>
              <a:t>carlino</a:t>
            </a:r>
            <a:r>
              <a:rPr lang="es-ES" dirty="0" smtClean="0"/>
              <a:t>         - </a:t>
            </a:r>
            <a:r>
              <a:rPr lang="es-ES" b="1" dirty="0" smtClean="0"/>
              <a:t>Sexo</a:t>
            </a:r>
            <a:r>
              <a:rPr lang="es-ES" dirty="0" smtClean="0"/>
              <a:t>: macho, no castrado                  </a:t>
            </a:r>
          </a:p>
          <a:p>
            <a:pPr>
              <a:buFontTx/>
              <a:buChar char="-"/>
            </a:pPr>
            <a:r>
              <a:rPr lang="es-ES" b="1" dirty="0" smtClean="0"/>
              <a:t>CC</a:t>
            </a:r>
            <a:r>
              <a:rPr lang="es-ES" dirty="0" smtClean="0"/>
              <a:t>: gordo                    -</a:t>
            </a:r>
            <a:r>
              <a:rPr lang="es-ES" b="1" dirty="0" smtClean="0"/>
              <a:t>Edad</a:t>
            </a:r>
            <a:r>
              <a:rPr lang="es-ES" dirty="0" smtClean="0"/>
              <a:t>: 2 años</a:t>
            </a:r>
          </a:p>
          <a:p>
            <a:pPr>
              <a:buFontTx/>
              <a:buChar char="-"/>
            </a:pPr>
            <a:r>
              <a:rPr lang="es-ES" b="1" dirty="0" smtClean="0"/>
              <a:t>Anamnesi</a:t>
            </a:r>
            <a:r>
              <a:rPr lang="es-ES" dirty="0" smtClean="0"/>
              <a:t>s: el propietario nos cuenta que claudica de la EPI desde hace tres días, también nos cuenta que ha recibido varios golpes en la cadera ya que juega muy brusco</a:t>
            </a:r>
          </a:p>
        </p:txBody>
      </p:sp>
    </p:spTree>
    <p:extLst>
      <p:ext uri="{BB962C8B-B14F-4D97-AF65-F5344CB8AC3E}">
        <p14:creationId xmlns:p14="http://schemas.microsoft.com/office/powerpoint/2010/main" val="386276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457200" indent="-457200">
              <a:buFont typeface="Arial" panose="020B0604020202020204" pitchFamily="34" charset="0"/>
              <a:buChar char="•"/>
            </a:pPr>
            <a:r>
              <a:rPr lang="es-ES" dirty="0" smtClean="0"/>
              <a:t>Que es la necrosis </a:t>
            </a:r>
            <a:r>
              <a:rPr lang="es-ES" dirty="0" err="1" smtClean="0"/>
              <a:t>avascular</a:t>
            </a:r>
            <a:r>
              <a:rPr lang="es-ES" dirty="0" smtClean="0"/>
              <a:t> de la cabeza del fémur</a:t>
            </a:r>
            <a:endParaRPr lang="es-ES" dirty="0"/>
          </a:p>
        </p:txBody>
      </p:sp>
      <p:sp>
        <p:nvSpPr>
          <p:cNvPr id="4" name="Marcador de contenido 3"/>
          <p:cNvSpPr>
            <a:spLocks noGrp="1"/>
          </p:cNvSpPr>
          <p:nvPr>
            <p:ph idx="1"/>
          </p:nvPr>
        </p:nvSpPr>
        <p:spPr>
          <a:xfrm>
            <a:off x="971551" y="1917699"/>
            <a:ext cx="7404805" cy="2620434"/>
          </a:xfrm>
        </p:spPr>
        <p:txBody>
          <a:bodyPr>
            <a:normAutofit/>
          </a:bodyPr>
          <a:lstStyle/>
          <a:p>
            <a:r>
              <a:rPr lang="es-ES" sz="1600" dirty="0" smtClean="0"/>
              <a:t>Se trata de una degeneración y necrosis( muerte del tejido) de la cabeza y cuello femoral que colapsa la articulación </a:t>
            </a:r>
            <a:r>
              <a:rPr lang="es-ES" sz="1600" dirty="0" err="1" smtClean="0"/>
              <a:t>coxo</a:t>
            </a:r>
            <a:r>
              <a:rPr lang="es-ES" sz="1600" dirty="0" smtClean="0"/>
              <a:t>-femoral provocando en etapas avanzadas mucho dolor.</a:t>
            </a:r>
          </a:p>
          <a:p>
            <a:r>
              <a:rPr lang="es-ES" sz="1600" b="1" dirty="0" smtClean="0"/>
              <a:t>Edad de aparición</a:t>
            </a:r>
            <a:r>
              <a:rPr lang="es-ES" sz="1600" dirty="0" smtClean="0"/>
              <a:t>: suele aparecer los primeros síntomas con 1 año o 2 como muy tarde( suele ser frecuente entre los 5-8 meses ya que las articulaciones no están desarrolladas </a:t>
            </a:r>
            <a:r>
              <a:rPr lang="es-ES" sz="1600" dirty="0"/>
              <a:t>y</a:t>
            </a:r>
            <a:r>
              <a:rPr lang="es-ES" sz="1600" dirty="0" smtClean="0"/>
              <a:t> si sufren traumatismos en esta zona es mas fácil que </a:t>
            </a:r>
            <a:r>
              <a:rPr lang="es-ES" sz="1600" dirty="0" err="1" smtClean="0"/>
              <a:t>desarrolen</a:t>
            </a:r>
            <a:r>
              <a:rPr lang="es-ES" sz="1600" dirty="0" smtClean="0"/>
              <a:t> este tipo de </a:t>
            </a:r>
            <a:r>
              <a:rPr lang="es-ES" sz="1600" dirty="0" err="1" smtClean="0"/>
              <a:t>patologias</a:t>
            </a:r>
            <a:r>
              <a:rPr lang="es-ES" sz="1600" dirty="0" smtClean="0"/>
              <a:t> ). </a:t>
            </a:r>
            <a:endParaRPr lang="es-ES" sz="1600" dirty="0"/>
          </a:p>
        </p:txBody>
      </p:sp>
    </p:spTree>
    <p:extLst>
      <p:ext uri="{BB962C8B-B14F-4D97-AF65-F5344CB8AC3E}">
        <p14:creationId xmlns:p14="http://schemas.microsoft.com/office/powerpoint/2010/main" val="175633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457200" indent="-457200">
              <a:buFont typeface="Arial" panose="020B0604020202020204" pitchFamily="34" charset="0"/>
              <a:buChar char="•"/>
            </a:pPr>
            <a:r>
              <a:rPr lang="es-ES" dirty="0" smtClean="0"/>
              <a:t>Por que suele aparecer?</a:t>
            </a:r>
            <a:endParaRPr lang="es-ES" dirty="0"/>
          </a:p>
        </p:txBody>
      </p:sp>
      <p:sp>
        <p:nvSpPr>
          <p:cNvPr id="3" name="Marcador de contenido 2"/>
          <p:cNvSpPr>
            <a:spLocks noGrp="1"/>
          </p:cNvSpPr>
          <p:nvPr>
            <p:ph idx="1"/>
          </p:nvPr>
        </p:nvSpPr>
        <p:spPr/>
        <p:txBody>
          <a:bodyPr/>
          <a:lstStyle/>
          <a:p>
            <a:r>
              <a:rPr lang="es-ES" sz="1600" dirty="0"/>
              <a:t>Suele aparecer en Razas </a:t>
            </a:r>
            <a:r>
              <a:rPr lang="es-ES" sz="1600" dirty="0" err="1"/>
              <a:t>toy</a:t>
            </a:r>
            <a:r>
              <a:rPr lang="es-ES" sz="1600" dirty="0"/>
              <a:t> </a:t>
            </a:r>
            <a:r>
              <a:rPr lang="es-ES" sz="1600" dirty="0" smtClean="0"/>
              <a:t>como el Caniche, </a:t>
            </a:r>
            <a:r>
              <a:rPr lang="es-ES" sz="1600" dirty="0" err="1"/>
              <a:t>W</a:t>
            </a:r>
            <a:r>
              <a:rPr lang="es-ES" sz="1600" dirty="0" err="1" smtClean="0"/>
              <a:t>estie</a:t>
            </a:r>
            <a:r>
              <a:rPr lang="es-ES" sz="1600" dirty="0" smtClean="0"/>
              <a:t>, </a:t>
            </a:r>
            <a:r>
              <a:rPr lang="es-ES" sz="1600" dirty="0" err="1" smtClean="0"/>
              <a:t>Pinscher</a:t>
            </a:r>
            <a:r>
              <a:rPr lang="es-ES" sz="1600" dirty="0" smtClean="0"/>
              <a:t>…y </a:t>
            </a:r>
            <a:r>
              <a:rPr lang="es-ES" sz="1600" dirty="0"/>
              <a:t>se cree que puede aparecer por varios </a:t>
            </a:r>
            <a:r>
              <a:rPr lang="es-ES" sz="1600" dirty="0" smtClean="0"/>
              <a:t>motivos:</a:t>
            </a:r>
          </a:p>
          <a:p>
            <a:r>
              <a:rPr lang="es-ES" sz="1600" dirty="0" smtClean="0"/>
              <a:t>-Por </a:t>
            </a:r>
            <a:r>
              <a:rPr lang="es-ES" sz="1600" dirty="0"/>
              <a:t>predisposición </a:t>
            </a:r>
            <a:r>
              <a:rPr lang="es-ES" sz="1600" dirty="0" smtClean="0"/>
              <a:t>genética</a:t>
            </a:r>
          </a:p>
          <a:p>
            <a:r>
              <a:rPr lang="es-ES" sz="1600" dirty="0" smtClean="0"/>
              <a:t>-</a:t>
            </a:r>
            <a:r>
              <a:rPr lang="es-ES" sz="1600" dirty="0"/>
              <a:t>F</a:t>
            </a:r>
            <a:r>
              <a:rPr lang="es-ES" sz="1600" dirty="0" smtClean="0"/>
              <a:t>alta </a:t>
            </a:r>
            <a:r>
              <a:rPr lang="es-ES" sz="1600" dirty="0"/>
              <a:t>de riego sanguíneo durante el crecimiento y la formación total de la cadera justo antes de que se calcifiquen los </a:t>
            </a:r>
            <a:r>
              <a:rPr lang="es-ES" sz="1600" dirty="0" smtClean="0"/>
              <a:t>cartílagos de </a:t>
            </a:r>
            <a:r>
              <a:rPr lang="es-ES" sz="1600" dirty="0"/>
              <a:t>la cabeza del </a:t>
            </a:r>
            <a:r>
              <a:rPr lang="es-ES" sz="1600" dirty="0" smtClean="0"/>
              <a:t>fémur</a:t>
            </a:r>
            <a:r>
              <a:rPr lang="es-ES" dirty="0" smtClean="0"/>
              <a:t>.</a:t>
            </a:r>
          </a:p>
          <a:p>
            <a:r>
              <a:rPr lang="es-ES" dirty="0" smtClean="0"/>
              <a:t>-</a:t>
            </a:r>
            <a:r>
              <a:rPr lang="es-ES" sz="1600" dirty="0" smtClean="0"/>
              <a:t>Traumatismos seguidos en la misma zona</a:t>
            </a:r>
          </a:p>
          <a:p>
            <a:r>
              <a:rPr lang="es-ES" sz="1600" dirty="0" smtClean="0"/>
              <a:t>- Dislocación de la art. </a:t>
            </a:r>
            <a:r>
              <a:rPr lang="es-ES" sz="1600" dirty="0" err="1" smtClean="0"/>
              <a:t>Coxo</a:t>
            </a:r>
            <a:r>
              <a:rPr lang="es-ES" sz="1600" dirty="0" smtClean="0"/>
              <a:t>-femoral</a:t>
            </a:r>
          </a:p>
          <a:p>
            <a:endParaRPr lang="es-ES" dirty="0"/>
          </a:p>
          <a:p>
            <a:endParaRPr lang="es-ES" dirty="0"/>
          </a:p>
        </p:txBody>
      </p:sp>
    </p:spTree>
    <p:extLst>
      <p:ext uri="{BB962C8B-B14F-4D97-AF65-F5344CB8AC3E}">
        <p14:creationId xmlns:p14="http://schemas.microsoft.com/office/powerpoint/2010/main" val="235665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457200" indent="-457200" algn="l">
              <a:buFont typeface="Arial" panose="020B0604020202020204" pitchFamily="34" charset="0"/>
              <a:buChar char="•"/>
            </a:pPr>
            <a:r>
              <a:rPr lang="es-ES" dirty="0" smtClean="0"/>
              <a:t>Valoración funcional</a:t>
            </a:r>
            <a:endParaRPr lang="es-ES" dirty="0"/>
          </a:p>
        </p:txBody>
      </p:sp>
      <p:sp>
        <p:nvSpPr>
          <p:cNvPr id="3" name="Marcador de contenido 2"/>
          <p:cNvSpPr>
            <a:spLocks noGrp="1"/>
          </p:cNvSpPr>
          <p:nvPr>
            <p:ph idx="1"/>
          </p:nvPr>
        </p:nvSpPr>
        <p:spPr/>
        <p:txBody>
          <a:bodyPr>
            <a:normAutofit lnSpcReduction="10000"/>
          </a:bodyPr>
          <a:lstStyle/>
          <a:p>
            <a:r>
              <a:rPr lang="es-ES" dirty="0" smtClean="0"/>
              <a:t>En </a:t>
            </a:r>
            <a:r>
              <a:rPr lang="es-ES" b="1" dirty="0" smtClean="0"/>
              <a:t>estática</a:t>
            </a:r>
            <a:r>
              <a:rPr lang="es-ES" dirty="0" smtClean="0"/>
              <a:t>: apoya el peso en la EPD y no aguanta mucho tiempo de pie</a:t>
            </a:r>
          </a:p>
          <a:p>
            <a:pPr>
              <a:buFontTx/>
              <a:buChar char="-"/>
            </a:pPr>
            <a:r>
              <a:rPr lang="es-ES" dirty="0" smtClean="0"/>
              <a:t>Cuando se sienta siempre se sienta del lado derecho y nunca sobre el izquierdo. Presenta una leve atrofia en la EPI</a:t>
            </a:r>
            <a:r>
              <a:rPr lang="es-ES" dirty="0" smtClean="0"/>
              <a:t>.( Realiza posturas </a:t>
            </a:r>
            <a:r>
              <a:rPr lang="es-ES" dirty="0" err="1" smtClean="0"/>
              <a:t>antialgicas</a:t>
            </a:r>
            <a:r>
              <a:rPr lang="es-ES" dirty="0" smtClean="0"/>
              <a:t>)</a:t>
            </a:r>
            <a:endParaRPr lang="es-ES" dirty="0" smtClean="0"/>
          </a:p>
          <a:p>
            <a:pPr>
              <a:buFontTx/>
              <a:buChar char="-"/>
            </a:pPr>
            <a:r>
              <a:rPr lang="es-ES" dirty="0" smtClean="0"/>
              <a:t>No presenta déficit propioceptivo</a:t>
            </a:r>
          </a:p>
          <a:p>
            <a:pPr>
              <a:buFontTx/>
              <a:buChar char="-"/>
            </a:pPr>
            <a:r>
              <a:rPr lang="es-ES" dirty="0" smtClean="0"/>
              <a:t>Para </a:t>
            </a:r>
            <a:r>
              <a:rPr lang="es-ES" dirty="0" err="1" smtClean="0"/>
              <a:t>miccionar</a:t>
            </a:r>
            <a:r>
              <a:rPr lang="es-ES" dirty="0" smtClean="0"/>
              <a:t> siempre apoya el lado derecho</a:t>
            </a:r>
          </a:p>
          <a:p>
            <a:r>
              <a:rPr lang="es-ES" b="1" dirty="0" smtClean="0"/>
              <a:t>Estado mental</a:t>
            </a:r>
            <a:r>
              <a:rPr lang="es-ES" dirty="0"/>
              <a:t>:</a:t>
            </a:r>
            <a:r>
              <a:rPr lang="es-ES" dirty="0" smtClean="0"/>
              <a:t> sin problemas neurológicos</a:t>
            </a:r>
          </a:p>
          <a:p>
            <a:pPr marL="0" indent="0">
              <a:buNone/>
            </a:pPr>
            <a:r>
              <a:rPr lang="es-ES" dirty="0" smtClean="0"/>
              <a:t> </a:t>
            </a:r>
          </a:p>
          <a:p>
            <a:pPr marL="0" indent="0">
              <a:buNone/>
            </a:pPr>
            <a:endParaRPr lang="es-ES" dirty="0"/>
          </a:p>
        </p:txBody>
      </p:sp>
    </p:spTree>
    <p:extLst>
      <p:ext uri="{BB962C8B-B14F-4D97-AF65-F5344CB8AC3E}">
        <p14:creationId xmlns:p14="http://schemas.microsoft.com/office/powerpoint/2010/main" val="163464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Diagnóstico</a:t>
            </a:r>
            <a:endParaRPr dirty="0"/>
          </a:p>
        </p:txBody>
      </p:sp>
      <p:sp>
        <p:nvSpPr>
          <p:cNvPr id="61" name="Google Shape;61;p14"/>
          <p:cNvSpPr txBox="1">
            <a:spLocks noGrp="1"/>
          </p:cNvSpPr>
          <p:nvPr>
            <p:ph type="body" idx="1"/>
          </p:nvPr>
        </p:nvSpPr>
        <p:spPr>
          <a:xfrm>
            <a:off x="311700" y="1152475"/>
            <a:ext cx="8879100" cy="3816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dirty="0"/>
              <a:t>El diagnóstico suele ser realizado de manera tardía, debido a que sus síntomas y molestias aparecen cuando existe un grado avanzado de de degeneración.</a:t>
            </a:r>
            <a:endParaRPr dirty="0"/>
          </a:p>
          <a:p>
            <a:pPr marL="457200" lvl="0" indent="-342900" algn="l" rtl="0">
              <a:spcBef>
                <a:spcPts val="0"/>
              </a:spcBef>
              <a:spcAft>
                <a:spcPts val="0"/>
              </a:spcAft>
              <a:buSzPts val="1800"/>
              <a:buChar char="-"/>
            </a:pPr>
            <a:r>
              <a:rPr lang="es" dirty="0"/>
              <a:t>Este tipo de patología no se suele centrar tanto en la anamnesis realizada al propietario  si no más bien en el diagnóstico por imagen</a:t>
            </a:r>
            <a:r>
              <a:rPr lang="es" dirty="0" smtClean="0"/>
              <a:t>.</a:t>
            </a:r>
          </a:p>
          <a:p>
            <a:pPr marL="114300" lvl="0" indent="0" algn="l" rtl="0">
              <a:spcBef>
                <a:spcPts val="0"/>
              </a:spcBef>
              <a:spcAft>
                <a:spcPts val="0"/>
              </a:spcAft>
              <a:buSzPts val="1800"/>
              <a:buNone/>
            </a:pPr>
            <a:endParaRPr dirty="0"/>
          </a:p>
          <a:p>
            <a:pPr marL="457200" lvl="0" indent="-330200" algn="l" rtl="0">
              <a:spcBef>
                <a:spcPts val="0"/>
              </a:spcBef>
              <a:spcAft>
                <a:spcPts val="0"/>
              </a:spcAft>
              <a:buSzPts val="1600"/>
              <a:buAutoNum type="arabicPeriod"/>
            </a:pPr>
            <a:r>
              <a:rPr lang="es" sz="1600" dirty="0"/>
              <a:t>Primero realizaremos la </a:t>
            </a:r>
            <a:r>
              <a:rPr lang="es" sz="1600" dirty="0" smtClean="0"/>
              <a:t>anamnesis</a:t>
            </a:r>
          </a:p>
          <a:p>
            <a:pPr marL="127000" lvl="0" indent="0" algn="l" rtl="0">
              <a:spcBef>
                <a:spcPts val="0"/>
              </a:spcBef>
              <a:spcAft>
                <a:spcPts val="0"/>
              </a:spcAft>
              <a:buSzPts val="1600"/>
              <a:buNone/>
            </a:pPr>
            <a:endParaRPr sz="1600" dirty="0"/>
          </a:p>
          <a:p>
            <a:pPr marL="127000" lvl="0" indent="0" algn="l" rtl="0">
              <a:spcBef>
                <a:spcPts val="0"/>
              </a:spcBef>
              <a:spcAft>
                <a:spcPts val="0"/>
              </a:spcAft>
              <a:buSzPts val="1600"/>
              <a:buNone/>
            </a:pPr>
            <a:r>
              <a:rPr lang="es" sz="1600" dirty="0" smtClean="0"/>
              <a:t>2.  Seguidamente </a:t>
            </a:r>
            <a:r>
              <a:rPr lang="es" sz="1600" dirty="0"/>
              <a:t>evaluaremos la articulación coxofemoral ( en la cual podremos evidenciar </a:t>
            </a:r>
            <a:r>
              <a:rPr lang="es" sz="1600" dirty="0" smtClean="0"/>
              <a:t>  bloqueo </a:t>
            </a:r>
            <a:r>
              <a:rPr lang="es" sz="1600" dirty="0"/>
              <a:t>articular, crujidos y dolor debido a los fragmentos osteocondrales</a:t>
            </a:r>
            <a:r>
              <a:rPr lang="es" sz="1600" dirty="0" smtClean="0"/>
              <a:t>).</a:t>
            </a:r>
          </a:p>
          <a:p>
            <a:pPr marL="127000" lvl="0" indent="0" algn="l" rtl="0">
              <a:spcBef>
                <a:spcPts val="0"/>
              </a:spcBef>
              <a:spcAft>
                <a:spcPts val="0"/>
              </a:spcAft>
              <a:buSzPts val="1600"/>
              <a:buNone/>
            </a:pPr>
            <a:endParaRPr sz="1600" dirty="0"/>
          </a:p>
          <a:p>
            <a:pPr marL="127000" lvl="0" indent="0" algn="l" rtl="0">
              <a:spcBef>
                <a:spcPts val="0"/>
              </a:spcBef>
              <a:spcAft>
                <a:spcPts val="0"/>
              </a:spcAft>
              <a:buSzPts val="1600"/>
              <a:buNone/>
            </a:pPr>
            <a:r>
              <a:rPr lang="es" sz="1600" dirty="0" smtClean="0"/>
              <a:t>3.  Y </a:t>
            </a:r>
            <a:r>
              <a:rPr lang="es" sz="1600" dirty="0"/>
              <a:t>para finalizar las tecnicas de imagen</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Examen clínico físico</a:t>
            </a:r>
            <a:endParaRPr dirty="0"/>
          </a:p>
        </p:txBody>
      </p:sp>
      <p:sp>
        <p:nvSpPr>
          <p:cNvPr id="87" name="Google Shape;87;p18"/>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a:t>Comprobaremos el estado de la articulación coxofemoral: </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s"/>
              <a:t>Movilidad de la articulación coxofemoral</a:t>
            </a:r>
            <a:endParaRPr/>
          </a:p>
          <a:p>
            <a:pPr marL="457200" lvl="0" indent="-342900" algn="l" rtl="0">
              <a:spcBef>
                <a:spcPts val="0"/>
              </a:spcBef>
              <a:spcAft>
                <a:spcPts val="0"/>
              </a:spcAft>
              <a:buSzPts val="1800"/>
              <a:buChar char="-"/>
            </a:pPr>
            <a:r>
              <a:rPr lang="es"/>
              <a:t>Ángulo de la art. coxofemoral</a:t>
            </a:r>
            <a:endParaRPr/>
          </a:p>
          <a:p>
            <a:pPr marL="457200" lvl="0" indent="-342900" algn="l" rtl="0">
              <a:spcBef>
                <a:spcPts val="0"/>
              </a:spcBef>
              <a:spcAft>
                <a:spcPts val="0"/>
              </a:spcAft>
              <a:buSzPts val="1800"/>
              <a:buChar char="-"/>
            </a:pPr>
            <a:r>
              <a:rPr lang="es"/>
              <a:t>Intensidad de dolor( observar)</a:t>
            </a:r>
            <a:endParaRPr/>
          </a:p>
          <a:p>
            <a:pPr marL="457200" lvl="0" indent="-342900" algn="l" rtl="0">
              <a:spcBef>
                <a:spcPts val="0"/>
              </a:spcBef>
              <a:spcAft>
                <a:spcPts val="0"/>
              </a:spcAft>
              <a:buSzPts val="1800"/>
              <a:buChar char="-"/>
            </a:pPr>
            <a:r>
              <a:rPr lang="es"/>
              <a:t>Fuerza muscular y masa muscular de los músculos que rodean la cadera</a:t>
            </a:r>
            <a:endParaRPr/>
          </a:p>
          <a:p>
            <a:pPr marL="457200" lvl="0" indent="-342900" algn="l" rtl="0">
              <a:spcBef>
                <a:spcPts val="0"/>
              </a:spcBef>
              <a:spcAft>
                <a:spcPts val="0"/>
              </a:spcAft>
              <a:buSzPts val="1800"/>
              <a:buChar char="-"/>
            </a:pPr>
            <a:r>
              <a:rPr lang="es"/>
              <a:t>Patrón de la marcha</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457200" lvl="0" indent="-388620" rtl="0">
              <a:spcBef>
                <a:spcPts val="0"/>
              </a:spcBef>
              <a:spcAft>
                <a:spcPts val="0"/>
              </a:spcAft>
              <a:buSzPct val="100000"/>
              <a:buChar char="●"/>
            </a:pPr>
            <a:r>
              <a:rPr lang="es" dirty="0"/>
              <a:t>Diagnóstico por imagen</a:t>
            </a:r>
            <a:endParaRPr dirty="0"/>
          </a:p>
        </p:txBody>
      </p:sp>
      <p:sp>
        <p:nvSpPr>
          <p:cNvPr id="67" name="Google Shape;67;p15"/>
          <p:cNvSpPr txBox="1">
            <a:spLocks noGrp="1"/>
          </p:cNvSpPr>
          <p:nvPr>
            <p:ph type="body" idx="1"/>
          </p:nvPr>
        </p:nvSpPr>
        <p:spPr>
          <a:xfrm>
            <a:off x="311700" y="1152475"/>
            <a:ext cx="8622900" cy="3601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 b="1" dirty="0"/>
              <a:t>Radiografias</a:t>
            </a:r>
            <a:r>
              <a:rPr lang="es" dirty="0"/>
              <a:t>: no sueles ser muy efectiva en etapas tempranas ya que aún no se llega a observar la degeneración. Por lo tanto usaremos esta técnica en una etapa avanzada. La radiografía también revelará una densidad ósea irregular de la cabeza y cuello femoral, colapso y fragmentación del hueso</a:t>
            </a:r>
            <a:r>
              <a:rPr lang="es" dirty="0" smtClean="0"/>
              <a:t>.</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s" b="1" dirty="0"/>
              <a:t>Resonancia magnética</a:t>
            </a:r>
            <a:r>
              <a:rPr lang="es" dirty="0"/>
              <a:t> (</a:t>
            </a:r>
            <a:r>
              <a:rPr lang="es" b="1" dirty="0"/>
              <a:t>RM</a:t>
            </a:r>
            <a:r>
              <a:rPr lang="es" dirty="0"/>
              <a:t>): permite diagnosticar esta patología de manera temprana siendo la única forma de reconocer la osteonecrosis tan temprano que es posible llegar a restaurar por completo o al menos mantener funcional la art. de la cadera</a:t>
            </a:r>
            <a:r>
              <a:rPr lang="es" dirty="0" smtClean="0"/>
              <a:t>.</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s" b="1" dirty="0"/>
              <a:t>Tomografía computarizada (</a:t>
            </a:r>
            <a:r>
              <a:rPr lang="es" dirty="0"/>
              <a:t>en humanos</a:t>
            </a:r>
            <a:r>
              <a:rPr lang="es" b="1" dirty="0"/>
              <a:t>)</a:t>
            </a:r>
            <a:r>
              <a:rPr lang="es" dirty="0"/>
              <a:t>: muestra cambios óseos y es útil en una etapa avanzada.</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4" name="Google Shape;74;p16"/>
          <p:cNvPicPr preferRelativeResize="0"/>
          <p:nvPr/>
        </p:nvPicPr>
        <p:blipFill>
          <a:blip r:embed="rId3">
            <a:alphaModFix/>
          </a:blip>
          <a:stretch>
            <a:fillRect/>
          </a:stretch>
        </p:blipFill>
        <p:spPr>
          <a:xfrm>
            <a:off x="0" y="1529900"/>
            <a:ext cx="4173176" cy="2083700"/>
          </a:xfrm>
          <a:prstGeom prst="rect">
            <a:avLst/>
          </a:prstGeom>
          <a:noFill/>
          <a:ln>
            <a:noFill/>
          </a:ln>
        </p:spPr>
      </p:pic>
      <p:pic>
        <p:nvPicPr>
          <p:cNvPr id="75" name="Google Shape;75;p16"/>
          <p:cNvPicPr preferRelativeResize="0"/>
          <p:nvPr/>
        </p:nvPicPr>
        <p:blipFill>
          <a:blip r:embed="rId4">
            <a:alphaModFix/>
          </a:blip>
          <a:stretch>
            <a:fillRect/>
          </a:stretch>
        </p:blipFill>
        <p:spPr>
          <a:xfrm>
            <a:off x="4312975" y="1089250"/>
            <a:ext cx="4686650" cy="312445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322</TotalTime>
  <Words>1149</Words>
  <Application>Microsoft Office PowerPoint</Application>
  <PresentationFormat>Presentación en pantalla (16:9)</PresentationFormat>
  <Paragraphs>97</Paragraphs>
  <Slides>17</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Garamond</vt:lpstr>
      <vt:lpstr>Roboto</vt:lpstr>
      <vt:lpstr>Arial</vt:lpstr>
      <vt:lpstr>Orgánico</vt:lpstr>
      <vt:lpstr>Muslitos con Necrosis avascular de la cabeza del fémur</vt:lpstr>
      <vt:lpstr>Reseña y anamnesis</vt:lpstr>
      <vt:lpstr>Que es la necrosis avascular de la cabeza del fémur</vt:lpstr>
      <vt:lpstr>Por que suele aparecer?</vt:lpstr>
      <vt:lpstr>Valoración funcional</vt:lpstr>
      <vt:lpstr>Diagnóstico</vt:lpstr>
      <vt:lpstr>Examen clínico físico</vt:lpstr>
      <vt:lpstr>Diagnóstico por imagen</vt:lpstr>
      <vt:lpstr>Presentación de PowerPoint</vt:lpstr>
      <vt:lpstr>Diagnóstico diferencial</vt:lpstr>
      <vt:lpstr>Objetivo</vt:lpstr>
      <vt:lpstr>Tratamiento según la etapa:</vt:lpstr>
      <vt:lpstr>Tratamiento según la etapa:</vt:lpstr>
      <vt:lpstr>Plan de rehabilitación con fisioterapia</vt:lpstr>
      <vt:lpstr>Tratamiento con fisioterapia:</vt:lpstr>
      <vt:lpstr>Tratamiento con fisioterapia:</vt:lpstr>
      <vt:lpstr>Contraindicaciones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Necrosis avascular de la cabeza del fémur</dc:title>
  <dc:creator>Conri</dc:creator>
  <cp:lastModifiedBy>PACKARD BELL</cp:lastModifiedBy>
  <cp:revision>31</cp:revision>
  <dcterms:modified xsi:type="dcterms:W3CDTF">2021-07-08T17:30:50Z</dcterms:modified>
</cp:coreProperties>
</file>