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70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4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6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5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1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6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9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47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5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2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9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8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903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46477" y="1931443"/>
            <a:ext cx="11616743" cy="2073498"/>
          </a:xfrm>
        </p:spPr>
        <p:txBody>
          <a:bodyPr>
            <a:normAutofit fontScale="90000"/>
          </a:bodyPr>
          <a:lstStyle/>
          <a:p>
            <a:r>
              <a:rPr lang="ca-ES" sz="720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FISIOTERÁPIA</a:t>
            </a:r>
            <a:br>
              <a:rPr lang="ca-ES" sz="7200" b="1" dirty="0" smtClean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ca-ES" sz="720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 y</a:t>
            </a:r>
            <a:br>
              <a:rPr lang="ca-ES" sz="7200" b="1" dirty="0" smtClean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ca-ES" sz="720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REHABILITACIÓN</a:t>
            </a:r>
            <a:endParaRPr lang="ca-ES" sz="7200" b="1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6214" y="5666704"/>
            <a:ext cx="3155324" cy="438789"/>
          </a:xfrm>
        </p:spPr>
        <p:txBody>
          <a:bodyPr>
            <a:normAutofit fontScale="85000" lnSpcReduction="20000"/>
          </a:bodyPr>
          <a:lstStyle/>
          <a:p>
            <a:r>
              <a:rPr lang="ca-ES" sz="1900" dirty="0" smtClean="0"/>
              <a:t>Xavier </a:t>
            </a:r>
            <a:r>
              <a:rPr lang="ca-ES" sz="1900" dirty="0" err="1" smtClean="0"/>
              <a:t>faixedas</a:t>
            </a:r>
            <a:r>
              <a:rPr lang="ca-ES" sz="1900" dirty="0" smtClean="0"/>
              <a:t> </a:t>
            </a:r>
            <a:r>
              <a:rPr lang="ca-ES" sz="1900" dirty="0" err="1" smtClean="0"/>
              <a:t>lapiedra</a:t>
            </a:r>
            <a:endParaRPr lang="ca-ES" sz="1900" dirty="0" smtClean="0"/>
          </a:p>
          <a:p>
            <a:endParaRPr lang="ca-ES" dirty="0"/>
          </a:p>
        </p:txBody>
      </p:sp>
      <p:pic>
        <p:nvPicPr>
          <p:cNvPr id="1032" name="Picture 8" descr="Silueta Perro Perrito - Gráficos vectoriales gratis e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762" y="2686670"/>
            <a:ext cx="2659085" cy="341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05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451577" y="160575"/>
            <a:ext cx="9291215" cy="1049235"/>
          </a:xfrm>
        </p:spPr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a) </a:t>
            </a:r>
            <a:r>
              <a:rPr lang="es-ES" b="1" dirty="0" smtClean="0">
                <a:latin typeface="Georgia" panose="02040502050405020303" pitchFamily="18" charset="0"/>
              </a:rPr>
              <a:t>PASADOS 5 MESES DE LA OPERACIÓN</a:t>
            </a:r>
            <a:endParaRPr lang="es-ES" b="1" dirty="0">
              <a:latin typeface="Georgia" panose="02040502050405020303" pitchFamily="18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94876" y="1564971"/>
            <a:ext cx="11204619" cy="3450613"/>
          </a:xfrm>
        </p:spPr>
        <p:txBody>
          <a:bodyPr/>
          <a:lstStyle/>
          <a:p>
            <a:r>
              <a:rPr lang="es-ES" dirty="0" err="1" smtClean="0"/>
              <a:t>Dack</a:t>
            </a:r>
            <a:r>
              <a:rPr lang="es-ES" dirty="0" smtClean="0"/>
              <a:t> terminó el tratamiento hace un tiempo, pero observamos que su recuperación no es la deseada.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Sigue muy apático y su cojera no termina de mejorar.</a:t>
            </a:r>
          </a:p>
          <a:p>
            <a:endParaRPr lang="es-ES" dirty="0"/>
          </a:p>
          <a:p>
            <a:r>
              <a:rPr lang="es-ES" dirty="0" smtClean="0"/>
              <a:t>En vista de esto decidimos acudir al </a:t>
            </a:r>
            <a:r>
              <a:rPr lang="es-ES" dirty="0" err="1" smtClean="0"/>
              <a:t>fisio</a:t>
            </a:r>
            <a:r>
              <a:rPr lang="es-ES" dirty="0" smtClean="0"/>
              <a:t> a ver si de esta forma </a:t>
            </a:r>
            <a:r>
              <a:rPr lang="es-ES" dirty="0" err="1" smtClean="0"/>
              <a:t>Dack</a:t>
            </a:r>
            <a:r>
              <a:rPr lang="es-ES" dirty="0" smtClean="0"/>
              <a:t> al fin es capaz e recuperarse del todo.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36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302243"/>
            <a:ext cx="9291215" cy="1049235"/>
          </a:xfrm>
        </p:spPr>
        <p:txBody>
          <a:bodyPr>
            <a:normAutofit/>
          </a:bodyPr>
          <a:lstStyle/>
          <a:p>
            <a:r>
              <a:rPr lang="ca-ES" sz="4400" b="1" dirty="0" smtClean="0">
                <a:latin typeface="Georgia" panose="02040502050405020303" pitchFamily="18" charset="0"/>
              </a:rPr>
              <a:t>VALORACIÓN</a:t>
            </a:r>
            <a:endParaRPr lang="ca-ES" sz="4400" b="1" dirty="0">
              <a:latin typeface="Georgia" panose="020405020504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9800" y="1552093"/>
            <a:ext cx="11294771" cy="4436583"/>
          </a:xfrm>
        </p:spPr>
        <p:txBody>
          <a:bodyPr/>
          <a:lstStyle/>
          <a:p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Parado: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no termina de apoyar la EPD.</a:t>
            </a:r>
          </a:p>
          <a:p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Marcha: 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cojera es más manifiesta al inicio de la marcha y al final de esta, le cuesta subir y bajar escaleras.</a:t>
            </a:r>
          </a:p>
          <a:p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 (EPD):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 aprecia falta de movilidad durante la abducción del miembro y dolor en la flexión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extensión. </a:t>
            </a: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Observamos también, que las extremidades anteriores están muy sobrecargadas y una gran atrofia muscular la EPD.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5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3093" y="662851"/>
            <a:ext cx="9291215" cy="1049235"/>
          </a:xfrm>
        </p:spPr>
        <p:txBody>
          <a:bodyPr>
            <a:normAutofit/>
          </a:bodyPr>
          <a:lstStyle/>
          <a:p>
            <a:r>
              <a:rPr lang="ca-ES" sz="4000" b="1" dirty="0" smtClean="0">
                <a:latin typeface="Georgia" panose="02040502050405020303" pitchFamily="18" charset="0"/>
              </a:rPr>
              <a:t>TRATAMIENTO</a:t>
            </a:r>
            <a:endParaRPr lang="ca-ES" sz="4000" b="1" dirty="0">
              <a:latin typeface="Georgia" panose="020405020504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0058" y="2067247"/>
            <a:ext cx="9291215" cy="3450613"/>
          </a:xfrm>
        </p:spPr>
        <p:txBody>
          <a:bodyPr/>
          <a:lstStyle/>
          <a:p>
            <a:pPr marL="0" indent="0">
              <a:buNone/>
            </a:pPr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OBJETIVOS:</a:t>
            </a:r>
          </a:p>
          <a:p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Perder peso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(nos ayudará mucho en la recuperación).</a:t>
            </a:r>
          </a:p>
          <a:p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Relajar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las extremidades anteriores así como la posterior izquierda para evitar sobrecargas, y 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la EPD.</a:t>
            </a:r>
          </a:p>
          <a:p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Rebajar el dolor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8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8" y="353758"/>
            <a:ext cx="9291215" cy="1049235"/>
          </a:xfrm>
        </p:spPr>
        <p:txBody>
          <a:bodyPr>
            <a:normAutofit/>
          </a:bodyPr>
          <a:lstStyle/>
          <a:p>
            <a:r>
              <a:rPr lang="ca-ES" sz="4000" b="1" dirty="0" smtClean="0">
                <a:latin typeface="Georgia" panose="02040502050405020303" pitchFamily="18" charset="0"/>
              </a:rPr>
              <a:t>FASE 1</a:t>
            </a:r>
            <a:endParaRPr lang="ca-ES" sz="4000" b="1" dirty="0">
              <a:latin typeface="Georgia" panose="020405020504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3944" y="1648497"/>
            <a:ext cx="10856890" cy="3766334"/>
          </a:xfrm>
        </p:spPr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Realizaremos 2 sesiones de 1 hora i media.</a:t>
            </a:r>
          </a:p>
          <a:p>
            <a:pPr marL="0" indent="0">
              <a:buNone/>
            </a:pPr>
            <a:endParaRPr lang="es-E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1° Masajes: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para relajar i descargar las extremidades, haciendo mayor hincapié en las anteriores (</a:t>
            </a:r>
            <a:r>
              <a:rPr lang="es-E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Strocking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Effurage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2° Magneto: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lo colocaremos en la EPD, actuará como analgésico y relajante muscular (programa de artrosis 5HZ, 160 Gauss, 40 minutos).</a:t>
            </a:r>
          </a:p>
          <a:p>
            <a:pPr marL="0" indent="0">
              <a:buNone/>
            </a:pPr>
            <a:endParaRPr lang="es-E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4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8144" y="134817"/>
            <a:ext cx="9291215" cy="1049235"/>
          </a:xfrm>
        </p:spPr>
        <p:txBody>
          <a:bodyPr>
            <a:normAutofit/>
          </a:bodyPr>
          <a:lstStyle/>
          <a:p>
            <a:r>
              <a:rPr lang="ca-ES" sz="4000" b="1" dirty="0" smtClean="0">
                <a:latin typeface="Georgia" panose="02040502050405020303" pitchFamily="18" charset="0"/>
              </a:rPr>
              <a:t>Fase 2</a:t>
            </a:r>
            <a:endParaRPr lang="ca-ES" sz="4000" b="1" dirty="0">
              <a:latin typeface="Georgia" panose="020405020504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8942" y="1184052"/>
            <a:ext cx="11771290" cy="494629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Debido a que a pasado mucho tiempo entre la cx y la fase de rehabilitación, existe una gran atrofia muscular, es por eso que deberemos realizar una terapia con ejercicios mas activos para así recuperar musculatura lo antes posible.</a:t>
            </a:r>
          </a:p>
          <a:p>
            <a:pPr marL="0" indent="0" algn="just">
              <a:buNone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Empezamos con la </a:t>
            </a:r>
            <a:r>
              <a:rPr lang="es-E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hidroterapia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CNA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s-E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*Iniciaremos la sesión con CNP i estiramientos para calentar la musculatura antes de empezar con las actividades que requieren más esfuerzo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s-ES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Realizaremos</a:t>
            </a:r>
            <a:r>
              <a:rPr lang="es-E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sesiones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la semana</a:t>
            </a:r>
            <a:r>
              <a:rPr lang="es-E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(alternando ejercicios):</a:t>
            </a:r>
          </a:p>
          <a:p>
            <a:pPr algn="just"/>
            <a:r>
              <a:rPr lang="es-E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Hidroterapia: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natación, cinta de correr subacuática (podemos aplicar chorros para añadir aún más resistencia)</a:t>
            </a:r>
          </a:p>
          <a:p>
            <a:pPr algn="just"/>
            <a:r>
              <a:rPr lang="es-E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CNA: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introducimos la </a:t>
            </a:r>
            <a:r>
              <a:rPr lang="es-E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CNA resistida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usando una pesa de 2kg en la EPD. (Los paseos por la arena también están indicados) </a:t>
            </a:r>
          </a:p>
          <a:p>
            <a:pPr marL="0" indent="0" algn="just">
              <a:buNone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 finalizar las sesiones realizaremos </a:t>
            </a:r>
            <a:r>
              <a:rPr lang="es-E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masajes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para relajar musculatura y tratar sobrecargas</a:t>
            </a: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6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186333"/>
            <a:ext cx="9291215" cy="1049235"/>
          </a:xfrm>
        </p:spPr>
        <p:txBody>
          <a:bodyPr>
            <a:normAutofit/>
          </a:bodyPr>
          <a:lstStyle/>
          <a:p>
            <a:r>
              <a:rPr lang="ca-ES" sz="4000" b="1" dirty="0" smtClean="0">
                <a:latin typeface="Georgia" panose="02040502050405020303" pitchFamily="18" charset="0"/>
              </a:rPr>
              <a:t>Fase 3</a:t>
            </a:r>
            <a:endParaRPr lang="ca-ES" sz="4000" b="1" dirty="0">
              <a:latin typeface="Georgia" panose="020405020504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9397" y="1235568"/>
            <a:ext cx="11178862" cy="463719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Complementaremos la 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CNA resistida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con sesiones semanales de ejercicios de 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CNA libre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Balón de Pilates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para trabajar la estabilidad (se puede combinar con magnetoterapia al mismo tiempo).</a:t>
            </a:r>
          </a:p>
          <a:p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Ejercicios de gradientes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con rampas, cuestas y escaleras (realizarlo de manera lenta y gradual).</a:t>
            </a:r>
          </a:p>
          <a:p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Balanceo en Plato </a:t>
            </a:r>
            <a:r>
              <a:rPr lang="es-E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Bohler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para seguir fortaleciendo la musculatura.</a:t>
            </a:r>
          </a:p>
          <a:p>
            <a:pPr marL="0" indent="0">
              <a:buNone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Como en la fase anterior al finalizar las sesiones realizar masajes o usar magnetoterapia para relajar la musculatura.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393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8" y="160575"/>
            <a:ext cx="9291215" cy="1049235"/>
          </a:xfrm>
        </p:spPr>
        <p:txBody>
          <a:bodyPr>
            <a:normAutofit/>
          </a:bodyPr>
          <a:lstStyle/>
          <a:p>
            <a:r>
              <a:rPr lang="ca-ES" sz="4000" b="1" dirty="0" smtClean="0">
                <a:latin typeface="Georgia" panose="02040502050405020303" pitchFamily="18" charset="0"/>
              </a:rPr>
              <a:t>FASE 4</a:t>
            </a:r>
            <a:endParaRPr lang="ca-ES" sz="4000" b="1" dirty="0">
              <a:latin typeface="Georgia" panose="020405020504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5404" y="1209810"/>
            <a:ext cx="11423561" cy="4804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Al cabo de 30 sesiones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Dack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presenta una increíble recuperación, su cojera prácticamente ha desaparecido y se le ve mucho más animado.</a:t>
            </a:r>
          </a:p>
          <a:p>
            <a:pPr marL="0" indent="0">
              <a:buNone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Con tal de prevenir contracturas o que reaparezca la cojera realizaremos 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sesiones cada 7-15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días, dependiendo de como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Dack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se encuentre.</a:t>
            </a:r>
          </a:p>
          <a:p>
            <a:pPr marL="0" indent="0">
              <a:buNone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En estas sesiones trataremos 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sobrecargas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y seguiremos controlando su peso mediante 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natación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CNA.</a:t>
            </a:r>
          </a:p>
          <a:p>
            <a:endParaRPr lang="es-E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En casa realizaremos 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masajes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para relajar la musculatura después de cada paseo (aplicable en todas las fases anteriores).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83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250727"/>
            <a:ext cx="9291215" cy="1049235"/>
          </a:xfrm>
        </p:spPr>
        <p:txBody>
          <a:bodyPr>
            <a:noAutofit/>
          </a:bodyPr>
          <a:lstStyle/>
          <a:p>
            <a:r>
              <a:rPr lang="ca-ES" b="1" dirty="0" smtClean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b) </a:t>
            </a:r>
            <a:r>
              <a:rPr lang="ca-ES" b="1" dirty="0" smtClean="0">
                <a:latin typeface="Georgia" panose="02040502050405020303" pitchFamily="18" charset="0"/>
              </a:rPr>
              <a:t>REHABILITACIÓN PRE I POST CX</a:t>
            </a:r>
            <a:endParaRPr lang="ca-ES" b="1" dirty="0">
              <a:latin typeface="Georgia" panose="020405020504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5003" y="1299962"/>
            <a:ext cx="11307651" cy="475310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Empezaremos con rehabilitación pre cx para </a:t>
            </a:r>
            <a:r>
              <a:rPr lang="es-ES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relajar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y empezar a </a:t>
            </a:r>
            <a:r>
              <a:rPr lang="es-ES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recuperar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tono muscular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perdido.</a:t>
            </a:r>
          </a:p>
          <a:p>
            <a:pPr marL="0" indent="0">
              <a:buNone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OBJETIVOS:</a:t>
            </a:r>
          </a:p>
          <a:p>
            <a:r>
              <a:rPr lang="es-E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Perder peso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(nos ayudará mucho en la recuperación).</a:t>
            </a:r>
          </a:p>
          <a:p>
            <a:r>
              <a:rPr lang="es-E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Relajar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las extremidades anteriores así como la posterior izquierda para evitar sobrecargas, y </a:t>
            </a:r>
            <a:r>
              <a:rPr lang="es-E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EPD.</a:t>
            </a:r>
          </a:p>
          <a:p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Controlar el dolor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consecuente de la cx, ayudar a que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Dack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lleve el post operatorio con el mínimo malestar posible.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78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263607"/>
            <a:ext cx="9291215" cy="1049235"/>
          </a:xfrm>
        </p:spPr>
        <p:txBody>
          <a:bodyPr>
            <a:normAutofit/>
          </a:bodyPr>
          <a:lstStyle/>
          <a:p>
            <a:r>
              <a:rPr lang="ca-ES" sz="4000" b="1" dirty="0" smtClean="0">
                <a:latin typeface="Georgia" panose="02040502050405020303" pitchFamily="18" charset="0"/>
              </a:rPr>
              <a:t>SESIONES PRE CX</a:t>
            </a:r>
            <a:endParaRPr lang="ca-ES" sz="4000" b="1" dirty="0">
              <a:latin typeface="Georgia" panose="020405020504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1315" y="1312842"/>
            <a:ext cx="11191741" cy="48818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Estas sesiones nos servirán tanto para empezar con la recuperación de la atrofia muscular como para dar una pre analgesia y una disminución del dolor antes de la cx.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Relizamos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de 3 a 4 sesiones durante un periodo de 3 semanas antes de la cx</a:t>
            </a:r>
          </a:p>
          <a:p>
            <a:pPr marL="0" indent="0">
              <a:buNone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Combinaremos 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terapias pasivas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terapias activas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CNP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 para empezar a movilizar un poco mas las extremidades, sobretodo la EPD.</a:t>
            </a:r>
          </a:p>
          <a:p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Plato de </a:t>
            </a:r>
            <a:r>
              <a:rPr lang="es-E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bohler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magneto (programa para dolor agudo)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trabajaremos el equilibrio mientras aplicamos el magneto, de esta forma fortalecemos la musculatura</a:t>
            </a:r>
          </a:p>
          <a:p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Hidroterapia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  al ser terapias mucho mas exigentes solo haremos 1 sesión por semana.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Al finalizar cada sesión dedicaremos un tiempo a los masajes y el magneto para tratar sobrecargas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047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263606"/>
            <a:ext cx="9291215" cy="1049235"/>
          </a:xfrm>
        </p:spPr>
        <p:txBody>
          <a:bodyPr>
            <a:normAutofit/>
          </a:bodyPr>
          <a:lstStyle/>
          <a:p>
            <a:r>
              <a:rPr lang="ca-ES" sz="3600" b="1" dirty="0" smtClean="0">
                <a:latin typeface="Georgia" panose="02040502050405020303" pitchFamily="18" charset="0"/>
              </a:rPr>
              <a:t>FASE 1: 24-72H POST CX</a:t>
            </a:r>
            <a:endParaRPr lang="ca-ES" sz="3600" b="1" dirty="0">
              <a:latin typeface="Georgia" panose="020405020504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9094" y="1312841"/>
            <a:ext cx="11526592" cy="4791745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Realizaremos terapias pasivas y trataremos el dolor:</a:t>
            </a:r>
          </a:p>
          <a:p>
            <a:endParaRPr lang="es-ES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Crioterapia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cambios de postura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 la aplicaremos localmente a modo de analgesia y también nos ayudaremos de fármacos para rebajar el dolor.</a:t>
            </a:r>
          </a:p>
          <a:p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CNP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 10-15 repeticiones cada 12h, mejoramos el flujo sanguíneo y de esta manera rebajamos el dolor i prevenimos las contracturas.</a:t>
            </a:r>
          </a:p>
          <a:p>
            <a:r>
              <a:rPr lang="es-E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Cuadrupedestación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 con la ayuda de una toalla o de un arnés hacemos 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standing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(3-4 minutos).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18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8" y="347730"/>
            <a:ext cx="9291215" cy="1248448"/>
          </a:xfrm>
        </p:spPr>
        <p:txBody>
          <a:bodyPr>
            <a:normAutofit/>
          </a:bodyPr>
          <a:lstStyle/>
          <a:p>
            <a:r>
              <a:rPr lang="es-ES" sz="600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reseña</a:t>
            </a:r>
            <a:endParaRPr lang="es-ES" sz="6000" b="1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175" y="1996225"/>
            <a:ext cx="9031824" cy="4105324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NOMBRE: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Dack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TIPO: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canino</a:t>
            </a:r>
          </a:p>
          <a:p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SEXO: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macho</a:t>
            </a:r>
          </a:p>
          <a:p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EDAD: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años 10 meses</a:t>
            </a:r>
          </a:p>
          <a:p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PESO: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27 kg</a:t>
            </a:r>
          </a:p>
          <a:p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CONDICIÓN: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castrado</a:t>
            </a:r>
          </a:p>
          <a:p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RAZA: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cruce de pastor alemán y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teckel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HÁBITAT: 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casa con jardín, vida sedentaria</a:t>
            </a:r>
          </a:p>
          <a:p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tranquilo, sobrepeso debido a su vida extremadamente sedentaria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3328" y="2223218"/>
            <a:ext cx="3470856" cy="260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8" y="263606"/>
            <a:ext cx="9291215" cy="1049235"/>
          </a:xfrm>
        </p:spPr>
        <p:txBody>
          <a:bodyPr/>
          <a:lstStyle/>
          <a:p>
            <a:r>
              <a:rPr lang="es-ES" b="1" dirty="0" smtClean="0">
                <a:latin typeface="Georgia" panose="02040502050405020303" pitchFamily="18" charset="0"/>
              </a:rPr>
              <a:t>Fase 2: una vez soporta algo de peso</a:t>
            </a:r>
            <a:endParaRPr lang="es-ES" b="1" dirty="0">
              <a:latin typeface="Georgia" panose="020405020504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9397" y="1312841"/>
            <a:ext cx="11178862" cy="475310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En esta fase empezaremos a introducir ejercicios mas activos: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CNP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CNAA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 realizaremos terapias 2-3 veces al día</a:t>
            </a: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Como en la fase anterior nos ayudaremos de una toalla o arnés para realizar pequeños paseos y realizar 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standing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ENM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 electroterapia en un programa de 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estimulación muscular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estimula el flujo sanguíneo y linfático, de esta manera tratamos dolor y recuperamos tono muscular</a:t>
            </a:r>
          </a:p>
          <a:p>
            <a:pPr mar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Una vez finalizadas las sesiones realizar 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masajes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para descargar y prevenir contracturas.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0588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237848"/>
            <a:ext cx="9291215" cy="1049235"/>
          </a:xfrm>
        </p:spPr>
        <p:txBody>
          <a:bodyPr>
            <a:noAutofit/>
          </a:bodyPr>
          <a:lstStyle/>
          <a:p>
            <a:r>
              <a:rPr lang="ca-ES" sz="3600" b="1" dirty="0" smtClean="0">
                <a:latin typeface="Georgia" panose="02040502050405020303" pitchFamily="18" charset="0"/>
              </a:rPr>
              <a:t>FASE 3: COINCIDE CON RETIRADA DE PUNTOS (15 DIAS)</a:t>
            </a:r>
            <a:endParaRPr lang="ca-ES" sz="3600" b="1" dirty="0">
              <a:latin typeface="Georgia" panose="020405020504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8284" y="1402994"/>
            <a:ext cx="11397803" cy="46758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Dack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ya empieza a estar más animado y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muve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mucho más las extremidades, sobretodo la EPD.</a:t>
            </a: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En esta fase introducimos la 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hidroterapia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en combinación de 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CNAA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importante antes de empezar estos ejercicios Iniciaremos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sesión con CNP i estiramientos para calentar la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musculatura.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2-3 sesiones semanales alternando tratamiento:</a:t>
            </a:r>
          </a:p>
          <a:p>
            <a:endParaRPr lang="es-ES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Hidroterapia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: natación, cinta subacuática y chorros de agua de resistencia.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Para aumentar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fuerza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 el tono muscular sobretodo de la EPD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y bajar de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peso.</a:t>
            </a:r>
          </a:p>
          <a:p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 CNA 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resistida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utilizando una pesa de 1kg en la EPD (presenta más atrofia).</a:t>
            </a:r>
          </a:p>
          <a:p>
            <a:pPr marL="0" indent="0">
              <a:buNone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Final de sesión: masajes para tratar sobrecargas y relajar musculatura (</a:t>
            </a:r>
            <a:r>
              <a:rPr lang="es-E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Cyriax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o fricción transversa sobre cicatriz para eliminar adherencias). Complementar con 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magnetoterapia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52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9659" y="109059"/>
            <a:ext cx="9291215" cy="1049235"/>
          </a:xfrm>
        </p:spPr>
        <p:txBody>
          <a:bodyPr>
            <a:normAutofit/>
          </a:bodyPr>
          <a:lstStyle/>
          <a:p>
            <a:r>
              <a:rPr lang="ca-ES" sz="3600" b="1" dirty="0" smtClean="0">
                <a:latin typeface="Georgia" panose="02040502050405020303" pitchFamily="18" charset="0"/>
              </a:rPr>
              <a:t>FASE 4</a:t>
            </a:r>
            <a:endParaRPr lang="ca-ES" sz="3600" b="1" dirty="0">
              <a:latin typeface="Georgia" panose="020405020504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7882" y="1312841"/>
            <a:ext cx="11294771" cy="4740229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1-2 sesiones por semana</a:t>
            </a: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Añadimos a la terapia ejercicios de gradientes:</a:t>
            </a:r>
          </a:p>
          <a:p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Rampas</a:t>
            </a:r>
          </a:p>
          <a:p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Escaleras</a:t>
            </a:r>
          </a:p>
          <a:p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Paseos con desnivel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(realizar de manera gradual)</a:t>
            </a:r>
          </a:p>
          <a:p>
            <a:pPr marL="0" indent="0">
              <a:buNone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Seguiremos realizando sesiones de 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hidroterapia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para seguir fortaleciendo la musculatura y seguir controlando el peso de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Dack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de sesión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 masajes y magneto para tratar sobrecargas i contracturas.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6567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212091"/>
            <a:ext cx="9291215" cy="1049235"/>
          </a:xfrm>
        </p:spPr>
        <p:txBody>
          <a:bodyPr>
            <a:normAutofit/>
          </a:bodyPr>
          <a:lstStyle/>
          <a:p>
            <a:r>
              <a:rPr lang="ca-ES" sz="3600" b="1" dirty="0" smtClean="0">
                <a:latin typeface="Georgia" panose="02040502050405020303" pitchFamily="18" charset="0"/>
              </a:rPr>
              <a:t>Fase 5</a:t>
            </a:r>
            <a:endParaRPr lang="ca-ES" sz="3600" b="1" dirty="0">
              <a:latin typeface="Georgia" panose="020405020504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155" y="1261326"/>
            <a:ext cx="11050073" cy="4791744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 tal de prevenir contracturas o que reaparezca la cojera realizaremos </a:t>
            </a:r>
            <a:r>
              <a:rPr lang="es-E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sesiones cada 7-15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días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En estas sesiones trataremos las 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sobrecargas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sobretodo del tren anterior y de la EPD.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También realizaremos alguna sesión de hidroterapia como la 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natación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para seguir manteniendo la musculatura en forma y controlar el peso.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En casa al volver de los paseos realizar 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masajes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par a relajar y descargar las extremidades.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768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5972" y="199212"/>
            <a:ext cx="9291215" cy="1049235"/>
          </a:xfrm>
        </p:spPr>
        <p:txBody>
          <a:bodyPr>
            <a:normAutofit/>
          </a:bodyPr>
          <a:lstStyle/>
          <a:p>
            <a:r>
              <a:rPr lang="ca-ES" sz="4000" b="1" dirty="0" smtClean="0">
                <a:latin typeface="Georgia" panose="02040502050405020303" pitchFamily="18" charset="0"/>
              </a:rPr>
              <a:t>DACK YA ESTÁ RECUPERADO</a:t>
            </a:r>
            <a:endParaRPr lang="ca-ES" sz="4000" b="1" dirty="0">
              <a:latin typeface="Georgia" panose="02040502050405020303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8287" y="1845948"/>
            <a:ext cx="4780002" cy="358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8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621" y="422037"/>
            <a:ext cx="9291215" cy="1049235"/>
          </a:xfrm>
        </p:spPr>
        <p:txBody>
          <a:bodyPr>
            <a:normAutofit/>
          </a:bodyPr>
          <a:lstStyle/>
          <a:p>
            <a:r>
              <a:rPr lang="ca-ES" sz="6000" b="1" dirty="0" smtClean="0">
                <a:latin typeface="Georgia" panose="02040502050405020303" pitchFamily="18" charset="0"/>
              </a:rPr>
              <a:t>historial</a:t>
            </a:r>
            <a:endParaRPr lang="ca-ES" sz="6000" b="1" dirty="0">
              <a:latin typeface="Georgia" panose="020405020504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3201" y="1727200"/>
            <a:ext cx="11742056" cy="3739145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Unos meses atrás observamos que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Dack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presentaba cojera en la EPD cuando volvía de los paseos. </a:t>
            </a: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Lo tuvimos en observación para comprobar si era una cojera puntual o si iba a más,  y durante este tiempo vimos que también cojeaba por las mañanas al levantarse. También presentaba otros signos de dolor al subir las escaleras (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bunny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hopping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 y al sentarse se tumbaba hacia el lado izquierdo y dejaba la pata en alto.</a:t>
            </a:r>
          </a:p>
          <a:p>
            <a:pPr marL="0" indent="0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En vista de esto, el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de febrero de 2021 decidimos llevarlo al veterinario para que le hicieran una revisión y nos dijeran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ual podía ser la causa de su cojera.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3134" y="354854"/>
            <a:ext cx="9291215" cy="1049235"/>
          </a:xfrm>
        </p:spPr>
        <p:txBody>
          <a:bodyPr>
            <a:normAutofit/>
          </a:bodyPr>
          <a:lstStyle/>
          <a:p>
            <a:r>
              <a:rPr lang="ca-ES" sz="6000" b="1" dirty="0" smtClean="0">
                <a:latin typeface="Georgia" panose="02040502050405020303" pitchFamily="18" charset="0"/>
              </a:rPr>
              <a:t>HISTORIAL</a:t>
            </a:r>
            <a:endParaRPr lang="ca-ES" sz="6000" b="1" dirty="0">
              <a:latin typeface="Georgia" panose="020405020504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8341" y="1404089"/>
            <a:ext cx="11480800" cy="4111617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ecidimos hacer una radiografía del tren posterior para saber con exactitud que le pasaba a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Dack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err="1" smtClean="0">
                <a:solidFill>
                  <a:schemeClr val="accent1"/>
                </a:solidFill>
              </a:rPr>
              <a:t>Rx</a:t>
            </a:r>
            <a:r>
              <a:rPr lang="es-ES" dirty="0" smtClean="0">
                <a:solidFill>
                  <a:schemeClr val="accent1"/>
                </a:solidFill>
              </a:rPr>
              <a:t>: </a:t>
            </a:r>
            <a:r>
              <a:rPr lang="es-ES" dirty="0" smtClean="0"/>
              <a:t>muestra un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adelgazamiento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y destrucción del cartílago articular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841" y="3294312"/>
            <a:ext cx="3885060" cy="27855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519" y="2502008"/>
            <a:ext cx="2308270" cy="3577819"/>
          </a:xfrm>
          <a:prstGeom prst="rect">
            <a:avLst/>
          </a:prstGeom>
        </p:spPr>
      </p:pic>
      <p:sp>
        <p:nvSpPr>
          <p:cNvPr id="9" name="Flecha abajo 8"/>
          <p:cNvSpPr/>
          <p:nvPr/>
        </p:nvSpPr>
        <p:spPr>
          <a:xfrm rot="19760888">
            <a:off x="4006469" y="3216169"/>
            <a:ext cx="765196" cy="94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9029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8" y="572699"/>
            <a:ext cx="9291215" cy="1049235"/>
          </a:xfrm>
        </p:spPr>
        <p:txBody>
          <a:bodyPr>
            <a:normAutofit/>
          </a:bodyPr>
          <a:lstStyle/>
          <a:p>
            <a:r>
              <a:rPr lang="es-ES" sz="5400" b="1" dirty="0" smtClean="0">
                <a:latin typeface="Georgia" panose="02040502050405020303" pitchFamily="18" charset="0"/>
              </a:rPr>
              <a:t>Diagnóstico</a:t>
            </a:r>
            <a:endParaRPr lang="es-ES" sz="5400" b="1" dirty="0">
              <a:latin typeface="Georgia" panose="020405020504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9752" y="1918148"/>
            <a:ext cx="9291215" cy="3450613"/>
          </a:xfrm>
        </p:spPr>
        <p:txBody>
          <a:bodyPr>
            <a:normAutofit/>
          </a:bodyPr>
          <a:lstStyle/>
          <a:p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Dack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sufre de una </a:t>
            </a:r>
            <a:r>
              <a:rPr lang="es-E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coxartrosis unilateral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en la EPD.</a:t>
            </a: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Al ser un perro relativamente joven se recomienda hacer una cirugía i remplazar la cabeza del fémur afectada por una prótesis.</a:t>
            </a:r>
          </a:p>
          <a:p>
            <a:pPr marL="0" indent="0">
              <a:buNone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Nota: también es muy recomendable que baje de peso.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464458" y="71227"/>
            <a:ext cx="9291215" cy="1049235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latin typeface="Georgia" panose="02040502050405020303" pitchFamily="18" charset="0"/>
              </a:rPr>
              <a:t>ANALISIS pre cx</a:t>
            </a:r>
            <a:endParaRPr lang="es-ES" sz="4000" b="1" dirty="0">
              <a:latin typeface="Georgia" panose="02040502050405020303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72" y="1095876"/>
            <a:ext cx="5389076" cy="56442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733929" y="1229211"/>
            <a:ext cx="10726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Dack</a:t>
            </a:r>
            <a:endParaRPr lang="ca-ES" sz="100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26365" y="1062878"/>
            <a:ext cx="2228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Xavier </a:t>
            </a:r>
            <a:r>
              <a:rPr lang="ca-ES" sz="105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Faixedas</a:t>
            </a:r>
            <a:r>
              <a:rPr lang="ca-ES" sz="105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a-ES" sz="105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59327" y="1494109"/>
            <a:ext cx="1310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Mestizo</a:t>
            </a:r>
            <a:endParaRPr lang="es-ES" sz="100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905432" y="1022655"/>
            <a:ext cx="2021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Macho</a:t>
            </a:r>
            <a:endParaRPr lang="es-ES" sz="105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905432" y="1216043"/>
            <a:ext cx="936005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a-ES" sz="11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kg</a:t>
            </a:r>
          </a:p>
          <a:p>
            <a:r>
              <a:rPr lang="es-ES" sz="11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Años</a:t>
            </a:r>
            <a:endParaRPr lang="es-ES" sz="110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883469" y="1562291"/>
            <a:ext cx="1790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Jordi Roig</a:t>
            </a:r>
            <a:endParaRPr lang="ca-ES" sz="105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510631" y="3564067"/>
            <a:ext cx="5144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Gracias al análisis podemos determinar           que es seguro realizar la cirugía.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7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315754"/>
            <a:ext cx="9291215" cy="1049235"/>
          </a:xfrm>
        </p:spPr>
        <p:txBody>
          <a:bodyPr>
            <a:normAutofit/>
          </a:bodyPr>
          <a:lstStyle/>
          <a:p>
            <a:r>
              <a:rPr lang="es-ES" sz="6000" b="1" dirty="0" smtClean="0">
                <a:latin typeface="Georgia" panose="02040502050405020303" pitchFamily="18" charset="0"/>
              </a:rPr>
              <a:t>cirugía</a:t>
            </a:r>
            <a:endParaRPr lang="es-ES" sz="6000" b="1" dirty="0">
              <a:latin typeface="Georgia" panose="020405020504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4826" y="1551921"/>
            <a:ext cx="10776499" cy="3450613"/>
          </a:xfrm>
        </p:spPr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El 30 de febrero, pasado casi un mes del diagnostico, decidimos operar a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Dack</a:t>
            </a:r>
            <a:r>
              <a:rPr lang="ca-ES" dirty="0" smtClean="0"/>
              <a:t>.</a:t>
            </a:r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36" y="2816286"/>
            <a:ext cx="3122926" cy="25008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502" y="2816286"/>
            <a:ext cx="3126037" cy="25008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179" y="2816285"/>
            <a:ext cx="3126036" cy="250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5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4501577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a) </a:t>
            </a:r>
            <a:r>
              <a:rPr lang="es-ES" sz="4000" b="1" dirty="0" smtClean="0">
                <a:latin typeface="Georgia" panose="02040502050405020303" pitchFamily="18" charset="0"/>
              </a:rPr>
              <a:t>PLAN DE Rehabilitación Pasado un tiempo de la cx</a:t>
            </a:r>
            <a:br>
              <a:rPr lang="es-ES" sz="4000" b="1" dirty="0" smtClean="0">
                <a:latin typeface="Georgia" panose="02040502050405020303" pitchFamily="18" charset="0"/>
              </a:rPr>
            </a:br>
            <a:r>
              <a:rPr lang="es-ES" sz="4000" b="1" dirty="0" smtClean="0">
                <a:latin typeface="Georgia" panose="02040502050405020303" pitchFamily="18" charset="0"/>
              </a:rPr>
              <a:t/>
            </a:r>
            <a:br>
              <a:rPr lang="es-ES" sz="4000" b="1" dirty="0" smtClean="0">
                <a:latin typeface="Georgia" panose="02040502050405020303" pitchFamily="18" charset="0"/>
              </a:rPr>
            </a:br>
            <a:r>
              <a:rPr lang="es-ES" sz="4000" b="1" dirty="0" smtClean="0">
                <a:latin typeface="Georgia" panose="02040502050405020303" pitchFamily="18" charset="0"/>
              </a:rPr>
              <a:t/>
            </a:r>
            <a:br>
              <a:rPr lang="es-ES" sz="4000" b="1" dirty="0" smtClean="0">
                <a:latin typeface="Georgia" panose="02040502050405020303" pitchFamily="18" charset="0"/>
              </a:rPr>
            </a:br>
            <a:r>
              <a:rPr lang="es-ES" sz="4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b) </a:t>
            </a:r>
            <a:r>
              <a:rPr lang="es-ES" sz="4000" b="1" dirty="0" smtClean="0">
                <a:latin typeface="Georgia" panose="02040502050405020303" pitchFamily="18" charset="0"/>
              </a:rPr>
              <a:t>Plan de rehabilitación pre y post cx</a:t>
            </a:r>
            <a:endParaRPr lang="es-ES" sz="4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38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04129" y="289508"/>
            <a:ext cx="4831509" cy="3448595"/>
          </a:xfrm>
        </p:spPr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esultado final de la operación. 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podemos observar que el cuerpo ha aceptado correctamente la prótesis.</a:t>
            </a:r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7001115" y="1334763"/>
            <a:ext cx="4488654" cy="3441520"/>
          </a:xfrm>
        </p:spPr>
        <p:txBody>
          <a:bodyPr/>
          <a:lstStyle/>
          <a:p>
            <a:r>
              <a:rPr lang="es-ES" dirty="0" smtClean="0"/>
              <a:t>A </a:t>
            </a:r>
            <a:r>
              <a:rPr lang="es-ES" dirty="0" err="1" smtClean="0"/>
              <a:t>Dack</a:t>
            </a:r>
            <a:r>
              <a:rPr lang="es-ES" dirty="0" smtClean="0"/>
              <a:t> se le manda reposo durante 2 meses y medio, con un tratamiento a base de:</a:t>
            </a:r>
          </a:p>
          <a:p>
            <a:r>
              <a:rPr lang="es-ES" dirty="0" smtClean="0">
                <a:solidFill>
                  <a:schemeClr val="accent1"/>
                </a:solidFill>
              </a:rPr>
              <a:t>Analgésicos</a:t>
            </a:r>
          </a:p>
          <a:p>
            <a:r>
              <a:rPr lang="es-ES" dirty="0" smtClean="0">
                <a:solidFill>
                  <a:schemeClr val="accent1"/>
                </a:solidFill>
              </a:rPr>
              <a:t>Antibióticos </a:t>
            </a:r>
            <a:r>
              <a:rPr lang="es-ES" dirty="0" smtClean="0"/>
              <a:t>(30 </a:t>
            </a:r>
            <a:r>
              <a:rPr lang="es-ES" dirty="0" err="1" smtClean="0"/>
              <a:t>dias</a:t>
            </a:r>
            <a:r>
              <a:rPr lang="es-ES" dirty="0" smtClean="0"/>
              <a:t>)</a:t>
            </a:r>
          </a:p>
          <a:p>
            <a:r>
              <a:rPr lang="es-ES" dirty="0" smtClean="0">
                <a:solidFill>
                  <a:schemeClr val="accent1"/>
                </a:solidFill>
              </a:rPr>
              <a:t>AINE’S</a:t>
            </a:r>
            <a:r>
              <a:rPr lang="es-ES" dirty="0" smtClean="0"/>
              <a:t> (15-20 </a:t>
            </a:r>
            <a:r>
              <a:rPr lang="es-ES" dirty="0" err="1" smtClean="0"/>
              <a:t>dias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365" y="2125015"/>
            <a:ext cx="4604724" cy="360683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658378" y="934653"/>
            <a:ext cx="1571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ca-E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TM10001114[[fn=Galería]]</Template>
  <TotalTime>1371</TotalTime>
  <Words>1523</Words>
  <Application>Microsoft Office PowerPoint</Application>
  <PresentationFormat>Panorámica</PresentationFormat>
  <Paragraphs>152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Georgia</vt:lpstr>
      <vt:lpstr>Rockwell</vt:lpstr>
      <vt:lpstr>Wingdings</vt:lpstr>
      <vt:lpstr>Gallery</vt:lpstr>
      <vt:lpstr>FISIOTERÁPIA  y REHABILITACIÓN</vt:lpstr>
      <vt:lpstr>reseña</vt:lpstr>
      <vt:lpstr>historial</vt:lpstr>
      <vt:lpstr>HISTORIAL</vt:lpstr>
      <vt:lpstr>Diagnóstico</vt:lpstr>
      <vt:lpstr>ANALISIS pre cx</vt:lpstr>
      <vt:lpstr>cirugía</vt:lpstr>
      <vt:lpstr>a) PLAN DE Rehabilitación Pasado un tiempo de la cx   b) Plan de rehabilitación pre y post cx</vt:lpstr>
      <vt:lpstr>Presentación de PowerPoint</vt:lpstr>
      <vt:lpstr>a) PASADOS 5 MESES DE LA OPERACIÓN</vt:lpstr>
      <vt:lpstr>VALORACIÓN</vt:lpstr>
      <vt:lpstr>TRATAMIENTO</vt:lpstr>
      <vt:lpstr>FASE 1</vt:lpstr>
      <vt:lpstr>Fase 2</vt:lpstr>
      <vt:lpstr>Fase 3</vt:lpstr>
      <vt:lpstr>FASE 4</vt:lpstr>
      <vt:lpstr>b) REHABILITACIÓN PRE I POST CX</vt:lpstr>
      <vt:lpstr>SESIONES PRE CX</vt:lpstr>
      <vt:lpstr>FASE 1: 24-72H POST CX</vt:lpstr>
      <vt:lpstr>Fase 2: una vez soporta algo de peso</vt:lpstr>
      <vt:lpstr>FASE 3: COINCIDE CON RETIRADA DE PUNTOS (15 DIAS)</vt:lpstr>
      <vt:lpstr>FASE 4</vt:lpstr>
      <vt:lpstr>Fase 5</vt:lpstr>
      <vt:lpstr>DACK YA ESTÁ RECUPERADO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FISIOTERÀPIA  I REHABILITACIÓ</dc:title>
  <dc:creator>xavier</dc:creator>
  <cp:lastModifiedBy>xavier</cp:lastModifiedBy>
  <cp:revision>93</cp:revision>
  <dcterms:created xsi:type="dcterms:W3CDTF">2021-04-04T18:08:02Z</dcterms:created>
  <dcterms:modified xsi:type="dcterms:W3CDTF">2021-04-26T09:08:04Z</dcterms:modified>
</cp:coreProperties>
</file>